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Work Sans" panose="020F0502020204030204" pitchFamily="2" charset="0"/>
      <p:regular r:id="rId31"/>
      <p:bold r:id="rId32"/>
      <p:italic r:id="rId33"/>
      <p:boldItalic r:id="rId34"/>
    </p:embeddedFont>
    <p:embeddedFont>
      <p:font typeface="Work Sans Black" panose="020F0502020204030204" pitchFamily="2" charset="0"/>
      <p:bold r:id="rId35"/>
      <p:boldItalic r:id="rId36"/>
    </p:embeddedFont>
    <p:embeddedFont>
      <p:font typeface="Work Sans ExtraBold" panose="020F0502020204030204" pitchFamily="2" charset="0"/>
      <p:bold r:id="rId37"/>
      <p:boldItalic r:id="rId38"/>
    </p:embeddedFont>
    <p:embeddedFont>
      <p:font typeface="Work Sans ExtraLight" panose="020F0502020204030204" pitchFamily="2" charset="0"/>
      <p:regular r:id="rId39"/>
      <p:bold r:id="rId40"/>
      <p:italic r:id="rId41"/>
      <p:boldItalic r:id="rId42"/>
    </p:embeddedFont>
    <p:embeddedFont>
      <p:font typeface="Work Sans Medium" panose="020F05020202040302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277B54-4E27-4FD3-8865-DB2A8A59947D}">
  <a:tblStyle styleId="{13277B54-4E27-4FD3-8865-DB2A8A5994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68592e5b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68592e5b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68592e5b9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68592e5b9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68592e5b9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68592e5b9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8592e5b9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68592e5b9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68592e5b9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68592e5b9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911dc122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911dc122c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list: 2619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movies in top 6: 37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6911dc122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6911dc122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Total list: 2111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# movies in top 6: 41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911dc122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6911dc122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list: 5589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68592e5b9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68592e5b9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68592e5b9c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68592e5b9c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68592e5b9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68592e5b9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8592e5b9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68592e5b9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68592e5b9c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68592e5b9c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911dc122c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6911dc122c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696835138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696835138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e.g. Art Direction, Art Direction (Black-And-White), Art Direction (Color) → Production Design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36911dc122c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36911dc122c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6911dc122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6911dc122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698cbee79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698cbee79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6968351382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6968351382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368592e5b9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368592e5b9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68592e5b9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368592e5b9c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8592e5b9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68592e5b9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8592e5b9c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68592e5b9c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68592e5b9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68592e5b9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911dc122c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911dc122c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8592e5b9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8592e5b9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6911dc122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6911dc122c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Critic Fresh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-1992-2005 steady ~7%, Couple spikes ~10%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-2006-2016 increase from 7% to 20%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6464"/>
                </a:solidFill>
                <a:latin typeface="Work Sans"/>
                <a:ea typeface="Work Sans"/>
                <a:cs typeface="Work Sans"/>
                <a:sym typeface="Work Sans"/>
              </a:rPr>
              <a:t>-Peaks: 20%: 2020, 2016, 1953 / 21%: 1940, 1946, 1969 / 23%: 1954</a:t>
            </a:r>
            <a:endParaRPr sz="1000">
              <a:solidFill>
                <a:srgbClr val="646464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911dc122c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6911dc122c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1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2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accent4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>
            <a:spLocks noGrp="1"/>
          </p:cNvSpPr>
          <p:nvPr>
            <p:ph type="pic" idx="2"/>
          </p:nvPr>
        </p:nvSpPr>
        <p:spPr>
          <a:xfrm>
            <a:off x="6148575" y="0"/>
            <a:ext cx="2995500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>
            <a:spLocks noGrp="1"/>
          </p:cNvSpPr>
          <p:nvPr>
            <p:ph type="pic" idx="3"/>
          </p:nvPr>
        </p:nvSpPr>
        <p:spPr>
          <a:xfrm>
            <a:off x="6148575" y="3803400"/>
            <a:ext cx="29955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740693" y="1"/>
            <a:ext cx="3531000" cy="10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>
            <a:spLocks noGrp="1"/>
          </p:cNvSpPr>
          <p:nvPr>
            <p:ph type="pic" idx="4"/>
          </p:nvPr>
        </p:nvSpPr>
        <p:spPr>
          <a:xfrm>
            <a:off x="2962800" y="3803400"/>
            <a:ext cx="3185700" cy="134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3"/>
          <p:cNvSpPr>
            <a:spLocks noGrp="1"/>
          </p:cNvSpPr>
          <p:nvPr>
            <p:ph type="pic" idx="5"/>
          </p:nvPr>
        </p:nvSpPr>
        <p:spPr>
          <a:xfrm>
            <a:off x="664500" y="1341525"/>
            <a:ext cx="3831300" cy="1833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 rot="5400000">
            <a:off x="2419800" y="-1953625"/>
            <a:ext cx="4276500" cy="865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438912" y="457200"/>
            <a:ext cx="8202300" cy="3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2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3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4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5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6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7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8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9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3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14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5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6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7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8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●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○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 Black"/>
              <a:buChar char="■"/>
              <a:defRPr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9"/>
          </p:nvPr>
        </p:nvSpPr>
        <p:spPr>
          <a:xfrm>
            <a:off x="7350149" y="2641816"/>
            <a:ext cx="1309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20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1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22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cxnSp>
        <p:nvCxnSpPr>
          <p:cNvPr id="161" name="Google Shape;161;p2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">
          <p15:clr>
            <a:srgbClr val="E46962"/>
          </p15:clr>
        </p15:guide>
        <p15:guide id="2" pos="5455">
          <p15:clr>
            <a:srgbClr val="E46962"/>
          </p15:clr>
        </p15:guide>
        <p15:guide id="3" pos="1688">
          <p15:clr>
            <a:srgbClr val="E46962"/>
          </p15:clr>
        </p15:guide>
        <p15:guide id="4" pos="3087">
          <p15:clr>
            <a:srgbClr val="E46962"/>
          </p15:clr>
        </p15:guide>
        <p15:guide id="5" pos="4484">
          <p15:clr>
            <a:srgbClr val="E46962"/>
          </p15:clr>
        </p15:guide>
        <p15:guide id="6" pos="126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oint Summary" type="tx">
  <p:cSld name="TITLE_AND_BOD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>
            <a:spLocks noGrp="1"/>
          </p:cNvSpPr>
          <p:nvPr>
            <p:ph type="pic" idx="2"/>
          </p:nvPr>
        </p:nvSpPr>
        <p:spPr>
          <a:xfrm>
            <a:off x="456025" y="2138426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>
            <a:spLocks noGrp="1"/>
          </p:cNvSpPr>
          <p:nvPr>
            <p:ph type="subTitle" idx="3"/>
          </p:nvPr>
        </p:nvSpPr>
        <p:spPr>
          <a:xfrm>
            <a:off x="453325" y="3530474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2419450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4"/>
          </p:nvPr>
        </p:nvSpPr>
        <p:spPr>
          <a:xfrm>
            <a:off x="3412150" y="3803400"/>
            <a:ext cx="22770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>
            <a:spLocks noGrp="1"/>
          </p:cNvSpPr>
          <p:nvPr>
            <p:ph type="pic" idx="5"/>
          </p:nvPr>
        </p:nvSpPr>
        <p:spPr>
          <a:xfrm>
            <a:off x="3418600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>
            <a:spLocks noGrp="1"/>
          </p:cNvSpPr>
          <p:nvPr>
            <p:ph type="subTitle" idx="6"/>
          </p:nvPr>
        </p:nvSpPr>
        <p:spPr>
          <a:xfrm>
            <a:off x="3415900" y="3530474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/>
          <p:nvPr/>
        </p:nvSpPr>
        <p:spPr>
          <a:xfrm rot="5400000">
            <a:off x="53820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7"/>
          </p:nvPr>
        </p:nvSpPr>
        <p:spPr>
          <a:xfrm>
            <a:off x="6374725" y="3803250"/>
            <a:ext cx="22770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>
            <a:spLocks noGrp="1"/>
          </p:cNvSpPr>
          <p:nvPr>
            <p:ph type="pic" idx="8"/>
          </p:nvPr>
        </p:nvSpPr>
        <p:spPr>
          <a:xfrm>
            <a:off x="6381175" y="2138400"/>
            <a:ext cx="1766100" cy="11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>
            <a:spLocks noGrp="1"/>
          </p:cNvSpPr>
          <p:nvPr>
            <p:ph type="subTitle" idx="9"/>
          </p:nvPr>
        </p:nvSpPr>
        <p:spPr>
          <a:xfrm>
            <a:off x="6378475" y="3530474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3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4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5"/>
          <p:cNvSpPr txBox="1">
            <a:spLocks noGrp="1"/>
          </p:cNvSpPr>
          <p:nvPr>
            <p:ph type="body" idx="16"/>
          </p:nvPr>
        </p:nvSpPr>
        <p:spPr>
          <a:xfrm>
            <a:off x="449575" y="3803400"/>
            <a:ext cx="22875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6">
          <p15:clr>
            <a:srgbClr val="E46962"/>
          </p15:clr>
        </p15:guide>
        <p15:guide id="2" pos="1724">
          <p15:clr>
            <a:srgbClr val="E46962"/>
          </p15:clr>
        </p15:guide>
        <p15:guide id="3" pos="2153">
          <p15:clr>
            <a:srgbClr val="E46962"/>
          </p15:clr>
        </p15:guide>
        <p15:guide id="4" pos="4016">
          <p15:clr>
            <a:srgbClr val="E46962"/>
          </p15:clr>
        </p15:guide>
        <p15:guide id="5" pos="5450">
          <p15:clr>
            <a:srgbClr val="E46962"/>
          </p15:clr>
        </p15:guide>
        <p15:guide id="6" pos="3584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00"/>
              <a:buFont typeface="Work Sans ExtraLight"/>
              <a:buNone/>
              <a:defRPr sz="14600">
                <a:solidFill>
                  <a:schemeClr val="accent1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2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3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/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/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>
            <a:spLocks noGrp="1"/>
          </p:cNvSpPr>
          <p:nvPr>
            <p:ph type="pic" idx="5"/>
          </p:nvPr>
        </p:nvSpPr>
        <p:spPr>
          <a:xfrm>
            <a:off x="8169375" y="3803400"/>
            <a:ext cx="713400" cy="712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 type="titleOnly">
  <p:cSld name="TITLE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7"/>
          <p:cNvSpPr txBox="1">
            <a:spLocks noGrp="1"/>
          </p:cNvSpPr>
          <p:nvPr>
            <p:ph type="body" idx="2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3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5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7"/>
          <p:cNvSpPr>
            <a:spLocks noGrp="1"/>
          </p:cNvSpPr>
          <p:nvPr>
            <p:ph type="pic" idx="6"/>
          </p:nvPr>
        </p:nvSpPr>
        <p:spPr>
          <a:xfrm>
            <a:off x="3191025" y="237725"/>
            <a:ext cx="5687100" cy="40410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>
            <a:spLocks noGrp="1"/>
          </p:cNvSpPr>
          <p:nvPr>
            <p:ph type="body" idx="7"/>
          </p:nvPr>
        </p:nvSpPr>
        <p:spPr>
          <a:xfrm>
            <a:off x="3191400" y="4417843"/>
            <a:ext cx="5687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Palette">
  <p:cSld name="ONE_COLUM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2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3280618" y="4269035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4"/>
          </p:nvPr>
        </p:nvSpPr>
        <p:spPr>
          <a:xfrm>
            <a:off x="6138193" y="4269035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5"/>
          </p:nvPr>
        </p:nvSpPr>
        <p:spPr>
          <a:xfrm>
            <a:off x="3280618" y="319750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6"/>
          </p:nvPr>
        </p:nvSpPr>
        <p:spPr>
          <a:xfrm>
            <a:off x="6138193" y="319750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7"/>
          </p:nvPr>
        </p:nvSpPr>
        <p:spPr>
          <a:xfrm>
            <a:off x="3280618" y="212975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8"/>
          </p:nvPr>
        </p:nvSpPr>
        <p:spPr>
          <a:xfrm>
            <a:off x="6138193" y="212975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9"/>
          </p:nvPr>
        </p:nvSpPr>
        <p:spPr>
          <a:xfrm>
            <a:off x="3280618" y="106200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3"/>
          </p:nvPr>
        </p:nvSpPr>
        <p:spPr>
          <a:xfrm>
            <a:off x="6138193" y="1062000"/>
            <a:ext cx="2691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●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○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 Black"/>
              <a:buChar char="■"/>
              <a:defRPr sz="11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4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5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220" name="Google Shape;220;p28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Analysis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 rot="-5400000">
            <a:off x="2880627" y="2439527"/>
            <a:ext cx="16713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2"/>
          </p:nvPr>
        </p:nvSpPr>
        <p:spPr>
          <a:xfrm>
            <a:off x="7799175" y="3062475"/>
            <a:ext cx="10836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24" name="Google Shape;224;p29"/>
          <p:cNvSpPr>
            <a:spLocks noGrp="1"/>
          </p:cNvSpPr>
          <p:nvPr>
            <p:ph type="pic" idx="3"/>
          </p:nvPr>
        </p:nvSpPr>
        <p:spPr>
          <a:xfrm>
            <a:off x="3932100" y="1663275"/>
            <a:ext cx="34926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4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5"/>
          </p:nvPr>
        </p:nvSpPr>
        <p:spPr>
          <a:xfrm>
            <a:off x="7799263" y="2288525"/>
            <a:ext cx="1083600" cy="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6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7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9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cxnSp>
        <p:nvCxnSpPr>
          <p:cNvPr id="234" name="Google Shape;234;p29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9"/>
          <p:cNvSpPr txBox="1">
            <a:spLocks noGrp="1"/>
          </p:cNvSpPr>
          <p:nvPr>
            <p:ph type="body" idx="13"/>
          </p:nvPr>
        </p:nvSpPr>
        <p:spPr>
          <a:xfrm>
            <a:off x="4600975" y="3469432"/>
            <a:ext cx="22263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Use">
  <p:cSld name="SECTION_TITLE_AND_DESCRIPTIO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>
            <a:spLocks noGrp="1"/>
          </p:cNvSpPr>
          <p:nvPr>
            <p:ph type="pic" idx="2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>
            <a:spLocks noGrp="1"/>
          </p:cNvSpPr>
          <p:nvPr>
            <p:ph type="pic" idx="3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0"/>
          <p:cNvSpPr>
            <a:spLocks noGrp="1"/>
          </p:cNvSpPr>
          <p:nvPr>
            <p:ph type="pic" idx="4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0"/>
          <p:cNvSpPr>
            <a:spLocks noGrp="1"/>
          </p:cNvSpPr>
          <p:nvPr>
            <p:ph type="pic" idx="5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0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6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>
            <a:spLocks noGrp="1"/>
          </p:cNvSpPr>
          <p:nvPr>
            <p:ph type="pic" idx="7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0"/>
          <p:cNvSpPr>
            <a:spLocks noGrp="1"/>
          </p:cNvSpPr>
          <p:nvPr>
            <p:ph type="pic" idx="8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30"/>
          <p:cNvSpPr>
            <a:spLocks noGrp="1"/>
          </p:cNvSpPr>
          <p:nvPr>
            <p:ph type="pic" idx="9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30"/>
          <p:cNvSpPr>
            <a:spLocks noGrp="1"/>
          </p:cNvSpPr>
          <p:nvPr>
            <p:ph type="pic" idx="13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4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15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253" name="Google Shape;253;p30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's and Don'ts 1">
  <p:cSld name="CAPTION_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>
            <a:spLocks noGrp="1"/>
          </p:cNvSpPr>
          <p:nvPr>
            <p:ph type="pic" idx="2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31"/>
          <p:cNvSpPr>
            <a:spLocks noGrp="1"/>
          </p:cNvSpPr>
          <p:nvPr>
            <p:ph type="pic" idx="3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4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>
            <a:spLocks noGrp="1"/>
          </p:cNvSpPr>
          <p:nvPr>
            <p:ph type="pic" idx="5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1"/>
          <p:cNvSpPr>
            <a:spLocks noGrp="1"/>
          </p:cNvSpPr>
          <p:nvPr>
            <p:ph type="pic" idx="6"/>
          </p:nvPr>
        </p:nvSpPr>
        <p:spPr>
          <a:xfrm>
            <a:off x="3191400" y="237600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31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7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8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9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3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269" name="Google Shape;269;p31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31"/>
          <p:cNvSpPr txBox="1">
            <a:spLocks noGrp="1"/>
          </p:cNvSpPr>
          <p:nvPr>
            <p:ph type="body" idx="15"/>
          </p:nvPr>
        </p:nvSpPr>
        <p:spPr>
          <a:xfrm>
            <a:off x="3191400" y="2041115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16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's and Don'ts 2">
  <p:cSld name="CAPTION_ONLY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>
            <a:spLocks noGrp="1"/>
          </p:cNvSpPr>
          <p:nvPr>
            <p:ph type="pic" idx="2"/>
          </p:nvPr>
        </p:nvSpPr>
        <p:spPr>
          <a:xfrm>
            <a:off x="6149225" y="23793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2"/>
          <p:cNvSpPr>
            <a:spLocks noGrp="1"/>
          </p:cNvSpPr>
          <p:nvPr>
            <p:ph type="pic" idx="3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4"/>
          </p:nvPr>
        </p:nvSpPr>
        <p:spPr>
          <a:xfrm>
            <a:off x="6149225" y="41835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>
            <a:spLocks noGrp="1"/>
          </p:cNvSpPr>
          <p:nvPr>
            <p:ph type="pic" idx="5"/>
          </p:nvPr>
        </p:nvSpPr>
        <p:spPr>
          <a:xfrm>
            <a:off x="6149225" y="237600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32"/>
          <p:cNvSpPr>
            <a:spLocks noGrp="1"/>
          </p:cNvSpPr>
          <p:nvPr>
            <p:ph type="pic" idx="6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body" idx="7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body" idx="8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body" idx="9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283" name="Google Shape;283;p3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2"/>
          <p:cNvSpPr txBox="1">
            <a:spLocks noGrp="1"/>
          </p:cNvSpPr>
          <p:nvPr>
            <p:ph type="body" idx="13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14"/>
          </p:nvPr>
        </p:nvSpPr>
        <p:spPr>
          <a:xfrm>
            <a:off x="6149225" y="2041115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86" name="Google Shape;286;p32"/>
          <p:cNvSpPr>
            <a:spLocks noGrp="1"/>
          </p:cNvSpPr>
          <p:nvPr>
            <p:ph type="pic" idx="15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32"/>
          <p:cNvSpPr txBox="1">
            <a:spLocks noGrp="1"/>
          </p:cNvSpPr>
          <p:nvPr>
            <p:ph type="body" idx="16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88" name="Google Shape;288;p32"/>
          <p:cNvSpPr>
            <a:spLocks noGrp="1"/>
          </p:cNvSpPr>
          <p:nvPr>
            <p:ph type="pic" idx="17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2"/>
          <p:cNvSpPr txBox="1">
            <a:spLocks noGrp="1"/>
          </p:cNvSpPr>
          <p:nvPr>
            <p:ph type="body" idx="18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's and Don'ts 2 1">
  <p:cSld name="CAPTION_ONLY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>
            <a:spLocks noGrp="1"/>
          </p:cNvSpPr>
          <p:nvPr>
            <p:ph type="pic" idx="2"/>
          </p:nvPr>
        </p:nvSpPr>
        <p:spPr>
          <a:xfrm>
            <a:off x="3191400" y="23793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191400" y="41835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293" name="Google Shape;293;p33"/>
          <p:cNvSpPr>
            <a:spLocks noGrp="1"/>
          </p:cNvSpPr>
          <p:nvPr>
            <p:ph type="pic" idx="3"/>
          </p:nvPr>
        </p:nvSpPr>
        <p:spPr>
          <a:xfrm>
            <a:off x="226300" y="237600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body" idx="4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body" idx="5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298" name="Google Shape;298;p3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3"/>
          <p:cNvSpPr txBox="1">
            <a:spLocks noGrp="1"/>
          </p:cNvSpPr>
          <p:nvPr>
            <p:ph type="body" idx="7"/>
          </p:nvPr>
        </p:nvSpPr>
        <p:spPr>
          <a:xfrm>
            <a:off x="226300" y="2041115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00" name="Google Shape;300;p33"/>
          <p:cNvSpPr>
            <a:spLocks noGrp="1"/>
          </p:cNvSpPr>
          <p:nvPr>
            <p:ph type="pic" idx="8"/>
          </p:nvPr>
        </p:nvSpPr>
        <p:spPr>
          <a:xfrm>
            <a:off x="3187763" y="237599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33"/>
          <p:cNvSpPr txBox="1">
            <a:spLocks noGrp="1"/>
          </p:cNvSpPr>
          <p:nvPr>
            <p:ph type="body" idx="9"/>
          </p:nvPr>
        </p:nvSpPr>
        <p:spPr>
          <a:xfrm>
            <a:off x="3187763" y="2041849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>
            <a:spLocks noGrp="1"/>
          </p:cNvSpPr>
          <p:nvPr>
            <p:ph type="pic" idx="13"/>
          </p:nvPr>
        </p:nvSpPr>
        <p:spPr>
          <a:xfrm>
            <a:off x="226300" y="2383824"/>
            <a:ext cx="2728200" cy="16650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33"/>
          <p:cNvSpPr txBox="1">
            <a:spLocks noGrp="1"/>
          </p:cNvSpPr>
          <p:nvPr>
            <p:ph type="body" idx="14"/>
          </p:nvPr>
        </p:nvSpPr>
        <p:spPr>
          <a:xfrm>
            <a:off x="226300" y="4188074"/>
            <a:ext cx="27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04" name="Google Shape;304;p33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ubTitle" idx="15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6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graphy">
  <p:cSld name="BIG_NUMBER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1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body" idx="2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34"/>
          <p:cNvSpPr>
            <a:spLocks noGrp="1"/>
          </p:cNvSpPr>
          <p:nvPr>
            <p:ph type="pic" idx="3"/>
          </p:nvPr>
        </p:nvSpPr>
        <p:spPr>
          <a:xfrm>
            <a:off x="2448725" y="237600"/>
            <a:ext cx="42168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4"/>
          <p:cNvSpPr>
            <a:spLocks noGrp="1"/>
          </p:cNvSpPr>
          <p:nvPr>
            <p:ph type="pic" idx="4"/>
          </p:nvPr>
        </p:nvSpPr>
        <p:spPr>
          <a:xfrm>
            <a:off x="226300" y="240550"/>
            <a:ext cx="1994700" cy="403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4"/>
          <p:cNvSpPr txBox="1">
            <a:spLocks noGrp="1"/>
          </p:cNvSpPr>
          <p:nvPr>
            <p:ph type="body" idx="5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6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7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317" name="Google Shape;317;p3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4"/>
          <p:cNvSpPr txBox="1">
            <a:spLocks noGrp="1"/>
          </p:cNvSpPr>
          <p:nvPr>
            <p:ph type="body" idx="8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body" idx="9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and Tablet">
  <p:cSld name="BIG_NUMBER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 descr="New Modern Digital Tablet Mockup On White Background."/>
          <p:cNvPicPr preferRelativeResize="0"/>
          <p:nvPr/>
        </p:nvPicPr>
        <p:blipFill rotWithShape="1">
          <a:blip r:embed="rId2">
            <a:alphaModFix/>
          </a:blip>
          <a:srcRect l="25189" r="24880"/>
          <a:stretch/>
        </p:blipFill>
        <p:spPr>
          <a:xfrm>
            <a:off x="3051913" y="241599"/>
            <a:ext cx="3016673" cy="402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Smartphone isolated mockup iPhone with white screen in a white background on high-quality studio shot."/>
          <p:cNvPicPr preferRelativeResize="0"/>
          <p:nvPr/>
        </p:nvPicPr>
        <p:blipFill rotWithShape="1">
          <a:blip r:embed="rId3">
            <a:alphaModFix/>
          </a:blip>
          <a:srcRect l="23169" r="23110"/>
          <a:stretch/>
        </p:blipFill>
        <p:spPr>
          <a:xfrm>
            <a:off x="187287" y="963838"/>
            <a:ext cx="2089201" cy="2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body" idx="2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body" idx="3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body" idx="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330" name="Google Shape;330;p3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35"/>
          <p:cNvSpPr txBox="1">
            <a:spLocks noGrp="1"/>
          </p:cNvSpPr>
          <p:nvPr>
            <p:ph type="body" idx="6"/>
          </p:nvPr>
        </p:nvSpPr>
        <p:spPr>
          <a:xfrm>
            <a:off x="228600" y="4419850"/>
            <a:ext cx="19947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32" name="Google Shape;332;p35"/>
          <p:cNvSpPr txBox="1">
            <a:spLocks noGrp="1"/>
          </p:cNvSpPr>
          <p:nvPr>
            <p:ph type="body" idx="7"/>
          </p:nvPr>
        </p:nvSpPr>
        <p:spPr>
          <a:xfrm>
            <a:off x="2448725" y="4419850"/>
            <a:ext cx="42168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333" name="Google Shape;333;p35"/>
          <p:cNvSpPr>
            <a:spLocks noGrp="1"/>
          </p:cNvSpPr>
          <p:nvPr>
            <p:ph type="pic" idx="8"/>
          </p:nvPr>
        </p:nvSpPr>
        <p:spPr>
          <a:xfrm>
            <a:off x="752100" y="1234175"/>
            <a:ext cx="976200" cy="2109600"/>
          </a:xfrm>
          <a:prstGeom prst="roundRect">
            <a:avLst>
              <a:gd name="adj" fmla="val 14756"/>
            </a:avLst>
          </a:prstGeom>
          <a:noFill/>
          <a:ln>
            <a:noFill/>
          </a:ln>
        </p:spPr>
      </p:sp>
      <p:sp>
        <p:nvSpPr>
          <p:cNvPr id="334" name="Google Shape;334;p35"/>
          <p:cNvSpPr>
            <a:spLocks noGrp="1"/>
          </p:cNvSpPr>
          <p:nvPr>
            <p:ph type="pic" idx="9"/>
          </p:nvPr>
        </p:nvSpPr>
        <p:spPr>
          <a:xfrm>
            <a:off x="3587175" y="753250"/>
            <a:ext cx="1916100" cy="3116400"/>
          </a:xfrm>
          <a:prstGeom prst="roundRect">
            <a:avLst>
              <a:gd name="adj" fmla="val 124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">
  <p:cSld name="CUSTOM_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6" descr="Modern Desktop Monitor.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00" y="-18362"/>
            <a:ext cx="9018199" cy="52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>
            <a:spLocks noGrp="1"/>
          </p:cNvSpPr>
          <p:nvPr>
            <p:ph type="pic" idx="2"/>
          </p:nvPr>
        </p:nvSpPr>
        <p:spPr>
          <a:xfrm>
            <a:off x="1479083" y="264705"/>
            <a:ext cx="6138900" cy="3615000"/>
          </a:xfrm>
          <a:prstGeom prst="roundRect">
            <a:avLst>
              <a:gd name="adj" fmla="val 124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lboard 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>
            <a:spLocks noGrp="1"/>
          </p:cNvSpPr>
          <p:nvPr>
            <p:ph type="pic" idx="2"/>
          </p:nvPr>
        </p:nvSpPr>
        <p:spPr>
          <a:xfrm>
            <a:off x="1345350" y="1750800"/>
            <a:ext cx="6517500" cy="1187700"/>
          </a:xfrm>
          <a:prstGeom prst="roundRect">
            <a:avLst>
              <a:gd name="adj" fmla="val 124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graphy 1">
  <p:cSld name="TITLE_18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>
            <a:spLocks noGrp="1"/>
          </p:cNvSpPr>
          <p:nvPr>
            <p:ph type="pic" idx="2"/>
          </p:nvPr>
        </p:nvSpPr>
        <p:spPr>
          <a:xfrm>
            <a:off x="0" y="0"/>
            <a:ext cx="29625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8"/>
          <p:cNvSpPr>
            <a:spLocks noGrp="1"/>
          </p:cNvSpPr>
          <p:nvPr>
            <p:ph type="pic" idx="3"/>
          </p:nvPr>
        </p:nvSpPr>
        <p:spPr>
          <a:xfrm>
            <a:off x="2962500" y="0"/>
            <a:ext cx="3474600" cy="28248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38"/>
          <p:cNvSpPr>
            <a:spLocks noGrp="1"/>
          </p:cNvSpPr>
          <p:nvPr>
            <p:ph type="pic" idx="4"/>
          </p:nvPr>
        </p:nvSpPr>
        <p:spPr>
          <a:xfrm>
            <a:off x="0" y="1900800"/>
            <a:ext cx="29625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>
            <a:spLocks noGrp="1"/>
          </p:cNvSpPr>
          <p:nvPr>
            <p:ph type="pic" idx="5"/>
          </p:nvPr>
        </p:nvSpPr>
        <p:spPr>
          <a:xfrm>
            <a:off x="2962500" y="2824800"/>
            <a:ext cx="3474600" cy="2318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38"/>
          <p:cNvSpPr>
            <a:spLocks noGrp="1"/>
          </p:cNvSpPr>
          <p:nvPr>
            <p:ph type="pic" idx="6"/>
          </p:nvPr>
        </p:nvSpPr>
        <p:spPr>
          <a:xfrm>
            <a:off x="6437100" y="0"/>
            <a:ext cx="27069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graphy 2">
  <p:cSld name="TITLE_18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39"/>
          <p:cNvSpPr>
            <a:spLocks noGrp="1"/>
          </p:cNvSpPr>
          <p:nvPr>
            <p:ph type="pic" idx="3"/>
          </p:nvPr>
        </p:nvSpPr>
        <p:spPr>
          <a:xfrm>
            <a:off x="0" y="1900800"/>
            <a:ext cx="4572000" cy="324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39"/>
          <p:cNvSpPr>
            <a:spLocks noGrp="1"/>
          </p:cNvSpPr>
          <p:nvPr>
            <p:ph type="pic" idx="4"/>
          </p:nvPr>
        </p:nvSpPr>
        <p:spPr>
          <a:xfrm>
            <a:off x="4572000" y="3242700"/>
            <a:ext cx="45720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9"/>
          <p:cNvSpPr>
            <a:spLocks noGrp="1"/>
          </p:cNvSpPr>
          <p:nvPr>
            <p:ph type="pic" idx="5"/>
          </p:nvPr>
        </p:nvSpPr>
        <p:spPr>
          <a:xfrm>
            <a:off x="4572000" y="0"/>
            <a:ext cx="4572000" cy="324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graphy 3">
  <p:cSld name="TITLE_18_1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graphy 4">
  <p:cSld name="TITLE_18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1"/>
          <p:cNvSpPr/>
          <p:nvPr/>
        </p:nvSpPr>
        <p:spPr>
          <a:xfrm rot="5400000">
            <a:off x="5751250" y="1378625"/>
            <a:ext cx="4276500" cy="199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 txBox="1">
            <a:spLocks noGrp="1"/>
          </p:cNvSpPr>
          <p:nvPr>
            <p:ph type="subTitle" idx="1"/>
          </p:nvPr>
        </p:nvSpPr>
        <p:spPr>
          <a:xfrm>
            <a:off x="7109425" y="432575"/>
            <a:ext cx="15489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1"/>
          <p:cNvSpPr txBox="1">
            <a:spLocks noGrp="1"/>
          </p:cNvSpPr>
          <p:nvPr>
            <p:ph type="body" idx="3"/>
          </p:nvPr>
        </p:nvSpPr>
        <p:spPr>
          <a:xfrm>
            <a:off x="7114975" y="3121200"/>
            <a:ext cx="15489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 Analysis">
  <p:cSld name="TITLE_12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>
            <a:spLocks noGrp="1"/>
          </p:cNvSpPr>
          <p:nvPr>
            <p:ph type="pic" idx="2"/>
          </p:nvPr>
        </p:nvSpPr>
        <p:spPr>
          <a:xfrm>
            <a:off x="7455377" y="1663201"/>
            <a:ext cx="1427400" cy="14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42"/>
          <p:cNvSpPr>
            <a:spLocks noGrp="1"/>
          </p:cNvSpPr>
          <p:nvPr>
            <p:ph type="pic" idx="3"/>
          </p:nvPr>
        </p:nvSpPr>
        <p:spPr>
          <a:xfrm>
            <a:off x="3703500" y="712800"/>
            <a:ext cx="3328200" cy="332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2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body" idx="4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5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body" idx="6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body" idx="7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369" name="Google Shape;369;p42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2"/>
          <p:cNvSpPr txBox="1">
            <a:spLocks noGrp="1"/>
          </p:cNvSpPr>
          <p:nvPr>
            <p:ph type="body" idx="8"/>
          </p:nvPr>
        </p:nvSpPr>
        <p:spPr>
          <a:xfrm>
            <a:off x="3703500" y="4183275"/>
            <a:ext cx="33282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Library 1">
  <p:cSld name="TITLE_14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 rot="5400000">
            <a:off x="5382025" y="1009350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3"/>
          <p:cNvSpPr>
            <a:spLocks noGrp="1"/>
          </p:cNvSpPr>
          <p:nvPr>
            <p:ph type="pic" idx="2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43"/>
          <p:cNvSpPr>
            <a:spLocks noGrp="1"/>
          </p:cNvSpPr>
          <p:nvPr>
            <p:ph type="pic" idx="3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body" idx="1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4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body" idx="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43"/>
          <p:cNvSpPr>
            <a:spLocks noGrp="1"/>
          </p:cNvSpPr>
          <p:nvPr>
            <p:ph type="pic" idx="6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3"/>
          <p:cNvSpPr>
            <a:spLocks noGrp="1"/>
          </p:cNvSpPr>
          <p:nvPr>
            <p:ph type="pic" idx="7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3"/>
          <p:cNvSpPr>
            <a:spLocks noGrp="1"/>
          </p:cNvSpPr>
          <p:nvPr>
            <p:ph type="pic" idx="8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3"/>
          <p:cNvSpPr>
            <a:spLocks noGrp="1"/>
          </p:cNvSpPr>
          <p:nvPr>
            <p:ph type="pic" idx="9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3"/>
          <p:cNvSpPr>
            <a:spLocks noGrp="1"/>
          </p:cNvSpPr>
          <p:nvPr>
            <p:ph type="pic" idx="13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3"/>
          <p:cNvSpPr>
            <a:spLocks noGrp="1"/>
          </p:cNvSpPr>
          <p:nvPr>
            <p:ph type="pic" idx="14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3"/>
          <p:cNvSpPr>
            <a:spLocks noGrp="1"/>
          </p:cNvSpPr>
          <p:nvPr>
            <p:ph type="pic" idx="15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3"/>
          <p:cNvSpPr>
            <a:spLocks noGrp="1"/>
          </p:cNvSpPr>
          <p:nvPr>
            <p:ph type="pic" idx="16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3"/>
          <p:cNvSpPr>
            <a:spLocks noGrp="1"/>
          </p:cNvSpPr>
          <p:nvPr>
            <p:ph type="pic" idx="17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3"/>
          <p:cNvSpPr>
            <a:spLocks noGrp="1"/>
          </p:cNvSpPr>
          <p:nvPr>
            <p:ph type="pic" idx="18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3"/>
          <p:cNvSpPr>
            <a:spLocks noGrp="1"/>
          </p:cNvSpPr>
          <p:nvPr>
            <p:ph type="pic" idx="19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3"/>
          <p:cNvSpPr>
            <a:spLocks noGrp="1"/>
          </p:cNvSpPr>
          <p:nvPr>
            <p:ph type="pic" idx="20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3"/>
          <p:cNvSpPr>
            <a:spLocks noGrp="1"/>
          </p:cNvSpPr>
          <p:nvPr>
            <p:ph type="pic" idx="21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3"/>
          <p:cNvSpPr>
            <a:spLocks noGrp="1"/>
          </p:cNvSpPr>
          <p:nvPr>
            <p:ph type="pic" idx="22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3"/>
          <p:cNvSpPr>
            <a:spLocks noGrp="1"/>
          </p:cNvSpPr>
          <p:nvPr>
            <p:ph type="pic" idx="23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3"/>
          <p:cNvSpPr>
            <a:spLocks noGrp="1"/>
          </p:cNvSpPr>
          <p:nvPr>
            <p:ph type="pic" idx="24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3"/>
          <p:cNvSpPr>
            <a:spLocks noGrp="1"/>
          </p:cNvSpPr>
          <p:nvPr>
            <p:ph type="pic" idx="25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3"/>
          <p:cNvSpPr>
            <a:spLocks noGrp="1"/>
          </p:cNvSpPr>
          <p:nvPr>
            <p:ph type="pic" idx="26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3"/>
          <p:cNvSpPr>
            <a:spLocks noGrp="1"/>
          </p:cNvSpPr>
          <p:nvPr>
            <p:ph type="pic" idx="27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3"/>
          <p:cNvSpPr>
            <a:spLocks noGrp="1"/>
          </p:cNvSpPr>
          <p:nvPr>
            <p:ph type="pic" idx="28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3"/>
          <p:cNvSpPr>
            <a:spLocks noGrp="1"/>
          </p:cNvSpPr>
          <p:nvPr>
            <p:ph type="pic" idx="29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30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31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>
            <a:spLocks noGrp="1"/>
          </p:cNvSpPr>
          <p:nvPr>
            <p:ph type="pic" idx="32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43"/>
          <p:cNvSpPr>
            <a:spLocks noGrp="1"/>
          </p:cNvSpPr>
          <p:nvPr>
            <p:ph type="pic" idx="33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3"/>
          <p:cNvSpPr>
            <a:spLocks noGrp="1"/>
          </p:cNvSpPr>
          <p:nvPr>
            <p:ph type="pic" idx="34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43"/>
          <p:cNvSpPr>
            <a:spLocks noGrp="1"/>
          </p:cNvSpPr>
          <p:nvPr>
            <p:ph type="pic" idx="35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43"/>
          <p:cNvSpPr>
            <a:spLocks noGrp="1"/>
          </p:cNvSpPr>
          <p:nvPr>
            <p:ph type="pic" idx="36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43"/>
          <p:cNvSpPr>
            <a:spLocks noGrp="1"/>
          </p:cNvSpPr>
          <p:nvPr>
            <p:ph type="pic" idx="37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3"/>
          <p:cNvSpPr>
            <a:spLocks noGrp="1"/>
          </p:cNvSpPr>
          <p:nvPr>
            <p:ph type="pic" idx="38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9" name="Google Shape;409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3"/>
          <p:cNvSpPr txBox="1">
            <a:spLocks noGrp="1"/>
          </p:cNvSpPr>
          <p:nvPr>
            <p:ph type="body" idx="39"/>
          </p:nvPr>
        </p:nvSpPr>
        <p:spPr>
          <a:xfrm>
            <a:off x="6386875" y="3121200"/>
            <a:ext cx="22770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43"/>
          <p:cNvSpPr txBox="1">
            <a:spLocks noGrp="1"/>
          </p:cNvSpPr>
          <p:nvPr>
            <p:ph type="subTitle" idx="40"/>
          </p:nvPr>
        </p:nvSpPr>
        <p:spPr>
          <a:xfrm>
            <a:off x="638132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body" idx="41"/>
          </p:nvPr>
        </p:nvSpPr>
        <p:spPr>
          <a:xfrm>
            <a:off x="228600" y="4421208"/>
            <a:ext cx="5687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●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○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Work Sans Black"/>
              <a:buChar char="■"/>
              <a:defRPr>
                <a:solidFill>
                  <a:schemeClr val="accent3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Library 2">
  <p:cSld name="TITLE_14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>
            <a:spLocks noGrp="1"/>
          </p:cNvSpPr>
          <p:nvPr>
            <p:ph type="pic" idx="2"/>
          </p:nvPr>
        </p:nvSpPr>
        <p:spPr>
          <a:xfrm>
            <a:off x="2284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3"/>
          </p:nvPr>
        </p:nvSpPr>
        <p:spPr>
          <a:xfrm>
            <a:off x="2284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4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>
            <a:spLocks noGrp="1"/>
          </p:cNvSpPr>
          <p:nvPr>
            <p:ph type="pic" idx="6"/>
          </p:nvPr>
        </p:nvSpPr>
        <p:spPr>
          <a:xfrm>
            <a:off x="2284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>
            <a:spLocks noGrp="1"/>
          </p:cNvSpPr>
          <p:nvPr>
            <p:ph type="pic" idx="7"/>
          </p:nvPr>
        </p:nvSpPr>
        <p:spPr>
          <a:xfrm>
            <a:off x="2284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4"/>
          <p:cNvSpPr>
            <a:spLocks noGrp="1"/>
          </p:cNvSpPr>
          <p:nvPr>
            <p:ph type="pic" idx="8"/>
          </p:nvPr>
        </p:nvSpPr>
        <p:spPr>
          <a:xfrm>
            <a:off x="96930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44"/>
          <p:cNvSpPr>
            <a:spLocks noGrp="1"/>
          </p:cNvSpPr>
          <p:nvPr>
            <p:ph type="pic" idx="9"/>
          </p:nvPr>
        </p:nvSpPr>
        <p:spPr>
          <a:xfrm>
            <a:off x="96930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4"/>
          <p:cNvSpPr>
            <a:spLocks noGrp="1"/>
          </p:cNvSpPr>
          <p:nvPr>
            <p:ph type="pic" idx="13"/>
          </p:nvPr>
        </p:nvSpPr>
        <p:spPr>
          <a:xfrm>
            <a:off x="96930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4"/>
          <p:cNvSpPr>
            <a:spLocks noGrp="1"/>
          </p:cNvSpPr>
          <p:nvPr>
            <p:ph type="pic" idx="14"/>
          </p:nvPr>
        </p:nvSpPr>
        <p:spPr>
          <a:xfrm>
            <a:off x="96930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4"/>
          <p:cNvSpPr>
            <a:spLocks noGrp="1"/>
          </p:cNvSpPr>
          <p:nvPr>
            <p:ph type="pic" idx="15"/>
          </p:nvPr>
        </p:nvSpPr>
        <p:spPr>
          <a:xfrm>
            <a:off x="171012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4"/>
          <p:cNvSpPr>
            <a:spLocks noGrp="1"/>
          </p:cNvSpPr>
          <p:nvPr>
            <p:ph type="pic" idx="16"/>
          </p:nvPr>
        </p:nvSpPr>
        <p:spPr>
          <a:xfrm>
            <a:off x="171012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4"/>
          <p:cNvSpPr>
            <a:spLocks noGrp="1"/>
          </p:cNvSpPr>
          <p:nvPr>
            <p:ph type="pic" idx="17"/>
          </p:nvPr>
        </p:nvSpPr>
        <p:spPr>
          <a:xfrm>
            <a:off x="171012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4"/>
          <p:cNvSpPr>
            <a:spLocks noGrp="1"/>
          </p:cNvSpPr>
          <p:nvPr>
            <p:ph type="pic" idx="18"/>
          </p:nvPr>
        </p:nvSpPr>
        <p:spPr>
          <a:xfrm>
            <a:off x="171012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44"/>
          <p:cNvSpPr>
            <a:spLocks noGrp="1"/>
          </p:cNvSpPr>
          <p:nvPr>
            <p:ph type="pic" idx="19"/>
          </p:nvPr>
        </p:nvSpPr>
        <p:spPr>
          <a:xfrm>
            <a:off x="24509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4"/>
          <p:cNvSpPr>
            <a:spLocks noGrp="1"/>
          </p:cNvSpPr>
          <p:nvPr>
            <p:ph type="pic" idx="20"/>
          </p:nvPr>
        </p:nvSpPr>
        <p:spPr>
          <a:xfrm>
            <a:off x="24509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4"/>
          <p:cNvSpPr>
            <a:spLocks noGrp="1"/>
          </p:cNvSpPr>
          <p:nvPr>
            <p:ph type="pic" idx="21"/>
          </p:nvPr>
        </p:nvSpPr>
        <p:spPr>
          <a:xfrm>
            <a:off x="24509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4"/>
          <p:cNvSpPr>
            <a:spLocks noGrp="1"/>
          </p:cNvSpPr>
          <p:nvPr>
            <p:ph type="pic" idx="22"/>
          </p:nvPr>
        </p:nvSpPr>
        <p:spPr>
          <a:xfrm>
            <a:off x="24509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4"/>
          <p:cNvSpPr>
            <a:spLocks noGrp="1"/>
          </p:cNvSpPr>
          <p:nvPr>
            <p:ph type="pic" idx="23"/>
          </p:nvPr>
        </p:nvSpPr>
        <p:spPr>
          <a:xfrm>
            <a:off x="3191052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4"/>
          <p:cNvSpPr>
            <a:spLocks noGrp="1"/>
          </p:cNvSpPr>
          <p:nvPr>
            <p:ph type="pic" idx="24"/>
          </p:nvPr>
        </p:nvSpPr>
        <p:spPr>
          <a:xfrm>
            <a:off x="3191052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44"/>
          <p:cNvSpPr>
            <a:spLocks noGrp="1"/>
          </p:cNvSpPr>
          <p:nvPr>
            <p:ph type="pic" idx="25"/>
          </p:nvPr>
        </p:nvSpPr>
        <p:spPr>
          <a:xfrm>
            <a:off x="3191052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44"/>
          <p:cNvSpPr>
            <a:spLocks noGrp="1"/>
          </p:cNvSpPr>
          <p:nvPr>
            <p:ph type="pic" idx="26"/>
          </p:nvPr>
        </p:nvSpPr>
        <p:spPr>
          <a:xfrm>
            <a:off x="3191052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44"/>
          <p:cNvSpPr>
            <a:spLocks noGrp="1"/>
          </p:cNvSpPr>
          <p:nvPr>
            <p:ph type="pic" idx="27"/>
          </p:nvPr>
        </p:nvSpPr>
        <p:spPr>
          <a:xfrm>
            <a:off x="3931877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44"/>
          <p:cNvSpPr>
            <a:spLocks noGrp="1"/>
          </p:cNvSpPr>
          <p:nvPr>
            <p:ph type="pic" idx="28"/>
          </p:nvPr>
        </p:nvSpPr>
        <p:spPr>
          <a:xfrm>
            <a:off x="3931877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4"/>
          <p:cNvSpPr>
            <a:spLocks noGrp="1"/>
          </p:cNvSpPr>
          <p:nvPr>
            <p:ph type="pic" idx="29"/>
          </p:nvPr>
        </p:nvSpPr>
        <p:spPr>
          <a:xfrm>
            <a:off x="3931877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4"/>
          <p:cNvSpPr>
            <a:spLocks noGrp="1"/>
          </p:cNvSpPr>
          <p:nvPr>
            <p:ph type="pic" idx="30"/>
          </p:nvPr>
        </p:nvSpPr>
        <p:spPr>
          <a:xfrm>
            <a:off x="3931877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4"/>
          <p:cNvSpPr>
            <a:spLocks noGrp="1"/>
          </p:cNvSpPr>
          <p:nvPr>
            <p:ph type="pic" idx="31"/>
          </p:nvPr>
        </p:nvSpPr>
        <p:spPr>
          <a:xfrm>
            <a:off x="467234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4"/>
          <p:cNvSpPr>
            <a:spLocks noGrp="1"/>
          </p:cNvSpPr>
          <p:nvPr>
            <p:ph type="pic" idx="32"/>
          </p:nvPr>
        </p:nvSpPr>
        <p:spPr>
          <a:xfrm>
            <a:off x="467234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4"/>
          <p:cNvSpPr>
            <a:spLocks noGrp="1"/>
          </p:cNvSpPr>
          <p:nvPr>
            <p:ph type="pic" idx="33"/>
          </p:nvPr>
        </p:nvSpPr>
        <p:spPr>
          <a:xfrm>
            <a:off x="467234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4"/>
          <p:cNvSpPr>
            <a:spLocks noGrp="1"/>
          </p:cNvSpPr>
          <p:nvPr>
            <p:ph type="pic" idx="34"/>
          </p:nvPr>
        </p:nvSpPr>
        <p:spPr>
          <a:xfrm>
            <a:off x="467234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4"/>
          <p:cNvSpPr>
            <a:spLocks noGrp="1"/>
          </p:cNvSpPr>
          <p:nvPr>
            <p:ph type="pic" idx="35"/>
          </p:nvPr>
        </p:nvSpPr>
        <p:spPr>
          <a:xfrm>
            <a:off x="54131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4"/>
          <p:cNvSpPr>
            <a:spLocks noGrp="1"/>
          </p:cNvSpPr>
          <p:nvPr>
            <p:ph type="pic" idx="36"/>
          </p:nvPr>
        </p:nvSpPr>
        <p:spPr>
          <a:xfrm>
            <a:off x="54131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4"/>
          <p:cNvSpPr>
            <a:spLocks noGrp="1"/>
          </p:cNvSpPr>
          <p:nvPr>
            <p:ph type="pic" idx="37"/>
          </p:nvPr>
        </p:nvSpPr>
        <p:spPr>
          <a:xfrm>
            <a:off x="54131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4"/>
          <p:cNvSpPr>
            <a:spLocks noGrp="1"/>
          </p:cNvSpPr>
          <p:nvPr>
            <p:ph type="pic" idx="38"/>
          </p:nvPr>
        </p:nvSpPr>
        <p:spPr>
          <a:xfrm>
            <a:off x="54131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0" name="Google Shape;450;p44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44"/>
          <p:cNvSpPr>
            <a:spLocks noGrp="1"/>
          </p:cNvSpPr>
          <p:nvPr>
            <p:ph type="pic" idx="39"/>
          </p:nvPr>
        </p:nvSpPr>
        <p:spPr>
          <a:xfrm>
            <a:off x="61485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4"/>
          <p:cNvSpPr>
            <a:spLocks noGrp="1"/>
          </p:cNvSpPr>
          <p:nvPr>
            <p:ph type="pic" idx="40"/>
          </p:nvPr>
        </p:nvSpPr>
        <p:spPr>
          <a:xfrm>
            <a:off x="61485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44"/>
          <p:cNvSpPr>
            <a:spLocks noGrp="1"/>
          </p:cNvSpPr>
          <p:nvPr>
            <p:ph type="pic" idx="41"/>
          </p:nvPr>
        </p:nvSpPr>
        <p:spPr>
          <a:xfrm>
            <a:off x="61485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44"/>
          <p:cNvSpPr>
            <a:spLocks noGrp="1"/>
          </p:cNvSpPr>
          <p:nvPr>
            <p:ph type="pic" idx="42"/>
          </p:nvPr>
        </p:nvSpPr>
        <p:spPr>
          <a:xfrm>
            <a:off x="61485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44"/>
          <p:cNvSpPr>
            <a:spLocks noGrp="1"/>
          </p:cNvSpPr>
          <p:nvPr>
            <p:ph type="pic" idx="43"/>
          </p:nvPr>
        </p:nvSpPr>
        <p:spPr>
          <a:xfrm>
            <a:off x="688396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44"/>
          <p:cNvSpPr>
            <a:spLocks noGrp="1"/>
          </p:cNvSpPr>
          <p:nvPr>
            <p:ph type="pic" idx="44"/>
          </p:nvPr>
        </p:nvSpPr>
        <p:spPr>
          <a:xfrm>
            <a:off x="688396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44"/>
          <p:cNvSpPr>
            <a:spLocks noGrp="1"/>
          </p:cNvSpPr>
          <p:nvPr>
            <p:ph type="pic" idx="45"/>
          </p:nvPr>
        </p:nvSpPr>
        <p:spPr>
          <a:xfrm>
            <a:off x="688396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>
            <a:spLocks noGrp="1"/>
          </p:cNvSpPr>
          <p:nvPr>
            <p:ph type="pic" idx="46"/>
          </p:nvPr>
        </p:nvSpPr>
        <p:spPr>
          <a:xfrm>
            <a:off x="688396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44"/>
          <p:cNvSpPr>
            <a:spLocks noGrp="1"/>
          </p:cNvSpPr>
          <p:nvPr>
            <p:ph type="pic" idx="47"/>
          </p:nvPr>
        </p:nvSpPr>
        <p:spPr>
          <a:xfrm>
            <a:off x="7635290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44"/>
          <p:cNvSpPr>
            <a:spLocks noGrp="1"/>
          </p:cNvSpPr>
          <p:nvPr>
            <p:ph type="pic" idx="48"/>
          </p:nvPr>
        </p:nvSpPr>
        <p:spPr>
          <a:xfrm>
            <a:off x="7635290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44"/>
          <p:cNvSpPr>
            <a:spLocks noGrp="1"/>
          </p:cNvSpPr>
          <p:nvPr>
            <p:ph type="pic" idx="49"/>
          </p:nvPr>
        </p:nvSpPr>
        <p:spPr>
          <a:xfrm>
            <a:off x="7635290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4"/>
          <p:cNvSpPr>
            <a:spLocks noGrp="1"/>
          </p:cNvSpPr>
          <p:nvPr>
            <p:ph type="pic" idx="50"/>
          </p:nvPr>
        </p:nvSpPr>
        <p:spPr>
          <a:xfrm>
            <a:off x="7635290" y="67807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44"/>
          <p:cNvSpPr>
            <a:spLocks noGrp="1"/>
          </p:cNvSpPr>
          <p:nvPr>
            <p:ph type="pic" idx="51"/>
          </p:nvPr>
        </p:nvSpPr>
        <p:spPr>
          <a:xfrm>
            <a:off x="8365615" y="2578623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44"/>
          <p:cNvSpPr>
            <a:spLocks noGrp="1"/>
          </p:cNvSpPr>
          <p:nvPr>
            <p:ph type="pic" idx="52"/>
          </p:nvPr>
        </p:nvSpPr>
        <p:spPr>
          <a:xfrm>
            <a:off x="8365615" y="352889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4"/>
          <p:cNvSpPr>
            <a:spLocks noGrp="1"/>
          </p:cNvSpPr>
          <p:nvPr>
            <p:ph type="pic" idx="53"/>
          </p:nvPr>
        </p:nvSpPr>
        <p:spPr>
          <a:xfrm>
            <a:off x="8365615" y="1628348"/>
            <a:ext cx="512100" cy="512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44"/>
          <p:cNvSpPr>
            <a:spLocks noGrp="1"/>
          </p:cNvSpPr>
          <p:nvPr>
            <p:ph type="pic" idx="54"/>
          </p:nvPr>
        </p:nvSpPr>
        <p:spPr>
          <a:xfrm>
            <a:off x="8365615" y="678073"/>
            <a:ext cx="512100" cy="512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 System">
  <p:cSld name="TITLE_19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45"/>
          <p:cNvSpPr txBox="1">
            <a:spLocks noGrp="1"/>
          </p:cNvSpPr>
          <p:nvPr>
            <p:ph type="body" idx="2"/>
          </p:nvPr>
        </p:nvSpPr>
        <p:spPr>
          <a:xfrm>
            <a:off x="449575" y="3121200"/>
            <a:ext cx="2267700" cy="1180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9pPr>
          </a:lstStyle>
          <a:p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5"/>
          <p:cNvSpPr>
            <a:spLocks noGrp="1"/>
          </p:cNvSpPr>
          <p:nvPr>
            <p:ph type="pic" idx="3"/>
          </p:nvPr>
        </p:nvSpPr>
        <p:spPr>
          <a:xfrm>
            <a:off x="3191400" y="237725"/>
            <a:ext cx="1900800" cy="1900800"/>
          </a:xfrm>
          <a:prstGeom prst="rect">
            <a:avLst/>
          </a:prstGeom>
          <a:noFill/>
          <a:ln>
            <a:noFill/>
          </a:ln>
        </p:spPr>
      </p:sp>
      <p:sp>
        <p:nvSpPr>
          <p:cNvPr id="473" name="Google Shape;473;p45"/>
          <p:cNvSpPr>
            <a:spLocks noGrp="1"/>
          </p:cNvSpPr>
          <p:nvPr>
            <p:ph type="pic" idx="4"/>
          </p:nvPr>
        </p:nvSpPr>
        <p:spPr>
          <a:xfrm>
            <a:off x="6660675" y="475200"/>
            <a:ext cx="2226300" cy="3803400"/>
          </a:xfrm>
          <a:prstGeom prst="rect">
            <a:avLst/>
          </a:prstGeom>
          <a:noFill/>
          <a:ln>
            <a:noFill/>
          </a:ln>
        </p:spPr>
      </p:sp>
      <p:sp>
        <p:nvSpPr>
          <p:cNvPr id="474" name="Google Shape;474;p45"/>
          <p:cNvSpPr>
            <a:spLocks noGrp="1"/>
          </p:cNvSpPr>
          <p:nvPr>
            <p:ph type="pic" idx="5"/>
          </p:nvPr>
        </p:nvSpPr>
        <p:spPr>
          <a:xfrm>
            <a:off x="3191400" y="2613600"/>
            <a:ext cx="3240600" cy="166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45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45"/>
          <p:cNvSpPr txBox="1">
            <a:spLocks noGrp="1"/>
          </p:cNvSpPr>
          <p:nvPr>
            <p:ph type="body" idx="6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7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5"/>
          <p:cNvSpPr txBox="1">
            <a:spLocks noGrp="1"/>
          </p:cNvSpPr>
          <p:nvPr>
            <p:ph type="body" idx="9"/>
          </p:nvPr>
        </p:nvSpPr>
        <p:spPr>
          <a:xfrm>
            <a:off x="3191400" y="4416313"/>
            <a:ext cx="32406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3"/>
          </p:nvPr>
        </p:nvSpPr>
        <p:spPr>
          <a:xfrm>
            <a:off x="6660600" y="4416313"/>
            <a:ext cx="22263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body" idx="14"/>
          </p:nvPr>
        </p:nvSpPr>
        <p:spPr>
          <a:xfrm>
            <a:off x="3190925" y="2280350"/>
            <a:ext cx="19008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●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○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Work Sans Black"/>
              <a:buChar char="■"/>
              <a:defRPr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mages">
  <p:cSld name="CUSTOM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>
            <a:spLocks noGrp="1"/>
          </p:cNvSpPr>
          <p:nvPr>
            <p:ph type="pic" idx="2"/>
          </p:nvPr>
        </p:nvSpPr>
        <p:spPr>
          <a:xfrm>
            <a:off x="228450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5" name="Google Shape;485;p46"/>
          <p:cNvSpPr>
            <a:spLocks noGrp="1"/>
          </p:cNvSpPr>
          <p:nvPr>
            <p:ph type="pic" idx="3"/>
          </p:nvPr>
        </p:nvSpPr>
        <p:spPr>
          <a:xfrm>
            <a:off x="3191038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46"/>
          <p:cNvSpPr>
            <a:spLocks noGrp="1"/>
          </p:cNvSpPr>
          <p:nvPr>
            <p:ph type="pic" idx="4"/>
          </p:nvPr>
        </p:nvSpPr>
        <p:spPr>
          <a:xfrm>
            <a:off x="6153613" y="237725"/>
            <a:ext cx="2733300" cy="42765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46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body" idx="1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46"/>
          <p:cNvSpPr txBox="1">
            <a:spLocks noGrp="1"/>
          </p:cNvSpPr>
          <p:nvPr>
            <p:ph type="body" idx="5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body" idx="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marL="914400" lvl="1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marL="1371600" lvl="2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marL="1828800" lvl="3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marL="2286000" lvl="4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marL="2743200" lvl="5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marL="3200400" lvl="6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marL="3657600" lvl="7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marL="4114800" lvl="8" indent="-2794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9575" y="634948"/>
            <a:ext cx="2277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 sz="2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9575" y="3121200"/>
            <a:ext cx="84333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●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○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Work Sans"/>
              <a:buChar char="■"/>
              <a:defRPr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1pPr>
            <a:lvl2pPr lvl="1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2pPr>
            <a:lvl3pPr lvl="2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3pPr>
            <a:lvl4pPr lvl="3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4pPr>
            <a:lvl5pPr lvl="4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5pPr>
            <a:lvl6pPr lvl="5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6pPr>
            <a:lvl7pPr lvl="6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7pPr>
            <a:lvl8pPr lvl="7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8pPr>
            <a:lvl9pPr lvl="8" rtl="0">
              <a:buNone/>
              <a:defRPr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E46962"/>
          </p15:clr>
        </p15:guide>
        <p15:guide id="2" orient="horz" pos="2845">
          <p15:clr>
            <a:srgbClr val="E46962"/>
          </p15:clr>
        </p15:guide>
        <p15:guide id="3" pos="144">
          <p15:clr>
            <a:srgbClr val="E46962"/>
          </p15:clr>
        </p15:guide>
        <p15:guide id="4" pos="467">
          <p15:clr>
            <a:srgbClr val="E46962"/>
          </p15:clr>
        </p15:guide>
        <p15:guide id="5" pos="611">
          <p15:clr>
            <a:srgbClr val="E46962"/>
          </p15:clr>
        </p15:guide>
        <p15:guide id="6" pos="933">
          <p15:clr>
            <a:srgbClr val="E46962"/>
          </p15:clr>
        </p15:guide>
        <p15:guide id="7" pos="1077">
          <p15:clr>
            <a:srgbClr val="E46962"/>
          </p15:clr>
        </p15:guide>
        <p15:guide id="8" pos="1400">
          <p15:clr>
            <a:srgbClr val="E46962"/>
          </p15:clr>
        </p15:guide>
        <p15:guide id="9" pos="1544">
          <p15:clr>
            <a:srgbClr val="E46962"/>
          </p15:clr>
        </p15:guide>
        <p15:guide id="10" pos="1866">
          <p15:clr>
            <a:srgbClr val="E46962"/>
          </p15:clr>
        </p15:guide>
        <p15:guide id="11" pos="2010">
          <p15:clr>
            <a:srgbClr val="E46962"/>
          </p15:clr>
        </p15:guide>
        <p15:guide id="12" pos="2477">
          <p15:clr>
            <a:srgbClr val="E46962"/>
          </p15:clr>
        </p15:guide>
        <p15:guide id="13" pos="2333">
          <p15:clr>
            <a:srgbClr val="E46962"/>
          </p15:clr>
        </p15:guide>
        <p15:guide id="14" pos="2799">
          <p15:clr>
            <a:srgbClr val="E46962"/>
          </p15:clr>
        </p15:guide>
        <p15:guide id="15" pos="3266">
          <p15:clr>
            <a:srgbClr val="E46962"/>
          </p15:clr>
        </p15:guide>
        <p15:guide id="16" pos="2943">
          <p15:clr>
            <a:srgbClr val="E46962"/>
          </p15:clr>
        </p15:guide>
        <p15:guide id="17" pos="3729">
          <p15:clr>
            <a:srgbClr val="E46962"/>
          </p15:clr>
        </p15:guide>
        <p15:guide id="18" pos="3410">
          <p15:clr>
            <a:srgbClr val="E46962"/>
          </p15:clr>
        </p15:guide>
        <p15:guide id="19" pos="4196">
          <p15:clr>
            <a:srgbClr val="E46962"/>
          </p15:clr>
        </p15:guide>
        <p15:guide id="20" pos="3873">
          <p15:clr>
            <a:srgbClr val="E46962"/>
          </p15:clr>
        </p15:guide>
        <p15:guide id="21" pos="4340">
          <p15:clr>
            <a:srgbClr val="E46962"/>
          </p15:clr>
        </p15:guide>
        <p15:guide id="22" pos="4806">
          <p15:clr>
            <a:srgbClr val="E46962"/>
          </p15:clr>
        </p15:guide>
        <p15:guide id="23" pos="4662">
          <p15:clr>
            <a:srgbClr val="E46962"/>
          </p15:clr>
        </p15:guide>
        <p15:guide id="24" pos="5273">
          <p15:clr>
            <a:srgbClr val="E46962"/>
          </p15:clr>
        </p15:guide>
        <p15:guide id="25" pos="5129">
          <p15:clr>
            <a:srgbClr val="E46962"/>
          </p15:clr>
        </p15:guide>
        <p15:guide id="26" pos="5595">
          <p15:clr>
            <a:srgbClr val="E46962"/>
          </p15:clr>
        </p15:guide>
        <p15:guide id="27" orient="horz" pos="299">
          <p15:clr>
            <a:srgbClr val="E46962"/>
          </p15:clr>
        </p15:guide>
        <p15:guide id="28" orient="horz" pos="449">
          <p15:clr>
            <a:srgbClr val="E46962"/>
          </p15:clr>
        </p15:guide>
        <p15:guide id="29" orient="horz" pos="599">
          <p15:clr>
            <a:srgbClr val="E46962"/>
          </p15:clr>
        </p15:guide>
        <p15:guide id="30" orient="horz" pos="748">
          <p15:clr>
            <a:srgbClr val="E46962"/>
          </p15:clr>
        </p15:guide>
        <p15:guide id="31" orient="horz" pos="898">
          <p15:clr>
            <a:srgbClr val="E46962"/>
          </p15:clr>
        </p15:guide>
        <p15:guide id="32" orient="horz" pos="1048">
          <p15:clr>
            <a:srgbClr val="E46962"/>
          </p15:clr>
        </p15:guide>
        <p15:guide id="33" orient="horz" pos="1197">
          <p15:clr>
            <a:srgbClr val="E46962"/>
          </p15:clr>
        </p15:guide>
        <p15:guide id="34" orient="horz" pos="1347">
          <p15:clr>
            <a:srgbClr val="E46962"/>
          </p15:clr>
        </p15:guide>
        <p15:guide id="35" orient="horz" pos="1497">
          <p15:clr>
            <a:srgbClr val="E46962"/>
          </p15:clr>
        </p15:guide>
        <p15:guide id="36" orient="horz" pos="1646">
          <p15:clr>
            <a:srgbClr val="E46962"/>
          </p15:clr>
        </p15:guide>
        <p15:guide id="37" orient="horz" pos="1796">
          <p15:clr>
            <a:srgbClr val="E46962"/>
          </p15:clr>
        </p15:guide>
        <p15:guide id="38" orient="horz" pos="1947">
          <p15:clr>
            <a:srgbClr val="E46962"/>
          </p15:clr>
        </p15:guide>
        <p15:guide id="39" orient="horz" pos="2097">
          <p15:clr>
            <a:srgbClr val="E46962"/>
          </p15:clr>
        </p15:guide>
        <p15:guide id="40" orient="horz" pos="2246">
          <p15:clr>
            <a:srgbClr val="E46962"/>
          </p15:clr>
        </p15:guide>
        <p15:guide id="41" orient="horz" pos="2396">
          <p15:clr>
            <a:srgbClr val="E46962"/>
          </p15:clr>
        </p15:guide>
        <p15:guide id="42" orient="horz" pos="2546">
          <p15:clr>
            <a:srgbClr val="E46962"/>
          </p15:clr>
        </p15:guide>
        <p15:guide id="43" orient="horz" pos="2695">
          <p15:clr>
            <a:srgbClr val="E46962"/>
          </p15:clr>
        </p15:guide>
        <p15:guide id="44" orient="horz" pos="2995">
          <p15:clr>
            <a:srgbClr val="E46962"/>
          </p15:clr>
        </p15:guide>
        <p15:guide id="45" orient="horz" pos="31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jp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jp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23.jp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24.jp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>
            <a:spLocks noGrp="1"/>
          </p:cNvSpPr>
          <p:nvPr>
            <p:ph type="title"/>
          </p:nvPr>
        </p:nvSpPr>
        <p:spPr>
          <a:xfrm>
            <a:off x="3144938" y="2851200"/>
            <a:ext cx="2171700" cy="39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Work Sans ExtraLight"/>
                <a:ea typeface="Work Sans ExtraLight"/>
                <a:cs typeface="Work Sans ExtraLight"/>
                <a:sym typeface="Work Sans ExtraLight"/>
              </a:rPr>
              <a:t>Popcornmeter</a:t>
            </a:r>
            <a:endParaRPr sz="2300"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  <p:sp>
        <p:nvSpPr>
          <p:cNvPr id="498" name="Google Shape;498;p48"/>
          <p:cNvSpPr/>
          <p:nvPr/>
        </p:nvSpPr>
        <p:spPr>
          <a:xfrm>
            <a:off x="6148575" y="1423800"/>
            <a:ext cx="2995500" cy="118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8"/>
          <p:cNvSpPr/>
          <p:nvPr/>
        </p:nvSpPr>
        <p:spPr>
          <a:xfrm>
            <a:off x="6148575" y="2613600"/>
            <a:ext cx="2995500" cy="1189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8"/>
          <p:cNvSpPr/>
          <p:nvPr/>
        </p:nvSpPr>
        <p:spPr>
          <a:xfrm>
            <a:off x="0" y="3803400"/>
            <a:ext cx="2962800" cy="133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"/>
          <p:cNvSpPr txBox="1"/>
          <p:nvPr/>
        </p:nvSpPr>
        <p:spPr>
          <a:xfrm>
            <a:off x="2350525" y="1873650"/>
            <a:ext cx="1261200" cy="8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 vs</a:t>
            </a:r>
            <a:endParaRPr sz="48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502" name="Google Shape;502;p48"/>
          <p:cNvSpPr/>
          <p:nvPr/>
        </p:nvSpPr>
        <p:spPr>
          <a:xfrm>
            <a:off x="6148575" y="0"/>
            <a:ext cx="2995500" cy="1425600"/>
          </a:xfrm>
          <a:prstGeom prst="rect">
            <a:avLst/>
          </a:prstGeom>
          <a:solidFill>
            <a:srgbClr val="EAB2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8"/>
          <p:cNvSpPr/>
          <p:nvPr/>
        </p:nvSpPr>
        <p:spPr>
          <a:xfrm>
            <a:off x="2962800" y="3803400"/>
            <a:ext cx="3185700" cy="13392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6148575" y="3803400"/>
            <a:ext cx="2995500" cy="1339200"/>
          </a:xfrm>
          <a:prstGeom prst="rect">
            <a:avLst/>
          </a:prstGeom>
          <a:solidFill>
            <a:srgbClr val="3DBF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8" title="c67b5bda-8d8f-4b15-8505-e7945cb1eeec.png"/>
          <p:cNvPicPr preferRelativeResize="0"/>
          <p:nvPr/>
        </p:nvPicPr>
        <p:blipFill rotWithShape="1">
          <a:blip r:embed="rId3">
            <a:alphaModFix/>
          </a:blip>
          <a:srcRect l="10582" t="34078" r="34187" b="36013"/>
          <a:stretch/>
        </p:blipFill>
        <p:spPr>
          <a:xfrm>
            <a:off x="1499725" y="334025"/>
            <a:ext cx="2962800" cy="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6730" t="34207" r="75613" b="34197"/>
          <a:stretch/>
        </p:blipFill>
        <p:spPr>
          <a:xfrm>
            <a:off x="1185850" y="1621338"/>
            <a:ext cx="1261224" cy="12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59704" t="34206" r="26045" b="34200"/>
          <a:stretch/>
        </p:blipFill>
        <p:spPr>
          <a:xfrm>
            <a:off x="3721821" y="1663200"/>
            <a:ext cx="1017924" cy="12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8"/>
          <p:cNvSpPr txBox="1">
            <a:spLocks noGrp="1"/>
          </p:cNvSpPr>
          <p:nvPr>
            <p:ph type="title"/>
          </p:nvPr>
        </p:nvSpPr>
        <p:spPr>
          <a:xfrm>
            <a:off x="757762" y="2851200"/>
            <a:ext cx="2117400" cy="39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Work Sans ExtraLight"/>
                <a:ea typeface="Work Sans ExtraLight"/>
                <a:cs typeface="Work Sans ExtraLight"/>
                <a:sym typeface="Work Sans ExtraLight"/>
              </a:rPr>
              <a:t>Tomatometer</a:t>
            </a:r>
            <a:endParaRPr sz="2300"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7401375" y="4506750"/>
            <a:ext cx="170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rPr>
              <a:t>Amanda Roman</a:t>
            </a:r>
            <a:endParaRPr sz="1500">
              <a:solidFill>
                <a:schemeClr val="lt2"/>
              </a:solidFill>
              <a:latin typeface="Work Sans ExtraLight"/>
              <a:ea typeface="Work Sans ExtraLight"/>
              <a:cs typeface="Work Sans ExtraLight"/>
              <a:sym typeface="Work Sans Extra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Work Sans ExtraLight"/>
                <a:ea typeface="Work Sans ExtraLight"/>
                <a:cs typeface="Work Sans ExtraLight"/>
                <a:sym typeface="Work Sans ExtraLight"/>
              </a:rPr>
              <a:t>DA14</a:t>
            </a:r>
            <a:endParaRPr sz="1500">
              <a:solidFill>
                <a:schemeClr val="lt2"/>
              </a:solidFill>
              <a:latin typeface="Work Sans ExtraLight"/>
              <a:ea typeface="Work Sans ExtraLight"/>
              <a:cs typeface="Work Sans ExtraLight"/>
              <a:sym typeface="Work Sans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691" name="Google Shape;691;p57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92" name="Google Shape;692;p57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93" name="Google Shape;693;p57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7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95" name="Google Shape;695;p57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8"/>
          <p:cNvSpPr/>
          <p:nvPr/>
        </p:nvSpPr>
        <p:spPr>
          <a:xfrm rot="5400000">
            <a:off x="4142875" y="-713400"/>
            <a:ext cx="9504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8"/>
          <p:cNvSpPr/>
          <p:nvPr/>
        </p:nvSpPr>
        <p:spPr>
          <a:xfrm rot="5400000">
            <a:off x="4135675" y="370250"/>
            <a:ext cx="964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8"/>
          <p:cNvSpPr/>
          <p:nvPr/>
        </p:nvSpPr>
        <p:spPr>
          <a:xfrm rot="5400000">
            <a:off x="4137925" y="1458850"/>
            <a:ext cx="9603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8"/>
          <p:cNvSpPr/>
          <p:nvPr/>
        </p:nvSpPr>
        <p:spPr>
          <a:xfrm rot="5400000">
            <a:off x="4106575" y="2576550"/>
            <a:ext cx="10230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8"/>
          <p:cNvSpPr/>
          <p:nvPr/>
        </p:nvSpPr>
        <p:spPr>
          <a:xfrm rot="5400000">
            <a:off x="6996625" y="-712350"/>
            <a:ext cx="948300" cy="28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8"/>
          <p:cNvSpPr/>
          <p:nvPr/>
        </p:nvSpPr>
        <p:spPr>
          <a:xfrm rot="5400000">
            <a:off x="6990588" y="365963"/>
            <a:ext cx="960300" cy="285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8"/>
          <p:cNvSpPr/>
          <p:nvPr/>
        </p:nvSpPr>
        <p:spPr>
          <a:xfrm rot="5400000">
            <a:off x="6990775" y="1454750"/>
            <a:ext cx="960000" cy="28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8"/>
          <p:cNvSpPr/>
          <p:nvPr/>
        </p:nvSpPr>
        <p:spPr>
          <a:xfrm rot="5400000">
            <a:off x="6959275" y="2576550"/>
            <a:ext cx="1023000" cy="2852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8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Which genres are more susceptible to the gap between critic and audience?</a:t>
            </a:r>
            <a:endParaRPr sz="1800"/>
          </a:p>
        </p:txBody>
      </p:sp>
      <p:sp>
        <p:nvSpPr>
          <p:cNvPr id="709" name="Google Shape;709;p58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10" name="Google Shape;710;p58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711" name="Google Shape;711;p58"/>
          <p:cNvSpPr txBox="1">
            <a:spLocks noGrp="1"/>
          </p:cNvSpPr>
          <p:nvPr>
            <p:ph type="body" idx="2"/>
          </p:nvPr>
        </p:nvSpPr>
        <p:spPr>
          <a:xfrm>
            <a:off x="449575" y="1790450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Drama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lang="en" sz="1000" b="1">
                <a:solidFill>
                  <a:schemeClr val="lt2"/>
                </a:solidFill>
              </a:rPr>
              <a:t>Comedy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lang="en" sz="1000" b="1">
                <a:solidFill>
                  <a:schemeClr val="lt2"/>
                </a:solidFill>
              </a:rPr>
              <a:t>Mystery &amp; Thriller</a:t>
            </a:r>
            <a:r>
              <a:rPr lang="en" sz="1000">
                <a:solidFill>
                  <a:schemeClr val="lt2"/>
                </a:solidFill>
              </a:rPr>
              <a:t> appear in top 5 across the board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Horror </a:t>
            </a:r>
            <a:r>
              <a:rPr lang="en" sz="1000">
                <a:solidFill>
                  <a:schemeClr val="lt2"/>
                </a:solidFill>
              </a:rPr>
              <a:t>genre</a:t>
            </a:r>
            <a:r>
              <a:rPr lang="en" sz="1000" b="1">
                <a:solidFill>
                  <a:schemeClr val="lt2"/>
                </a:solidFill>
              </a:rPr>
              <a:t> </a:t>
            </a:r>
            <a:r>
              <a:rPr lang="en" sz="1000">
                <a:solidFill>
                  <a:schemeClr val="lt2"/>
                </a:solidFill>
              </a:rPr>
              <a:t>only appears in top 5 in </a:t>
            </a:r>
            <a:r>
              <a:rPr lang="en" sz="1000" b="1">
                <a:solidFill>
                  <a:schemeClr val="lt2"/>
                </a:solidFill>
              </a:rPr>
              <a:t>Critic Fresh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Documentary </a:t>
            </a:r>
            <a:r>
              <a:rPr lang="en" sz="1000">
                <a:solidFill>
                  <a:schemeClr val="lt2"/>
                </a:solidFill>
              </a:rPr>
              <a:t>drops out of </a:t>
            </a:r>
            <a:r>
              <a:rPr lang="en" sz="1000" b="1">
                <a:solidFill>
                  <a:schemeClr val="lt2"/>
                </a:solidFill>
              </a:rPr>
              <a:t>Audience Hot</a:t>
            </a:r>
            <a:r>
              <a:rPr lang="en" sz="1000">
                <a:solidFill>
                  <a:schemeClr val="lt2"/>
                </a:solidFill>
              </a:rPr>
              <a:t> and is replaced by </a:t>
            </a:r>
            <a:r>
              <a:rPr lang="en" sz="1000" b="1">
                <a:solidFill>
                  <a:schemeClr val="lt2"/>
                </a:solidFill>
              </a:rPr>
              <a:t>Romance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lang="en" sz="1000" b="1">
                <a:solidFill>
                  <a:schemeClr val="lt2"/>
                </a:solidFill>
              </a:rPr>
              <a:t>Action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genre breakdown looks similar to the </a:t>
            </a:r>
            <a:r>
              <a:rPr lang="en" sz="1000" b="1">
                <a:solidFill>
                  <a:schemeClr val="lt2"/>
                </a:solidFill>
              </a:rPr>
              <a:t>Overall</a:t>
            </a:r>
            <a:r>
              <a:rPr lang="en" sz="1000">
                <a:solidFill>
                  <a:schemeClr val="lt2"/>
                </a:solidFill>
              </a:rPr>
              <a:t> breakdown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graphicFrame>
        <p:nvGraphicFramePr>
          <p:cNvPr id="712" name="Google Shape;712;p58"/>
          <p:cNvGraphicFramePr/>
          <p:nvPr/>
        </p:nvGraphicFramePr>
        <p:xfrm>
          <a:off x="6044396" y="23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1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23%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10%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Action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3" name="Google Shape;713;p58"/>
          <p:cNvGraphicFramePr/>
          <p:nvPr/>
        </p:nvGraphicFramePr>
        <p:xfrm>
          <a:off x="6044358" y="130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1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25%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13%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Horror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9%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5%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4" name="Google Shape;714;p58"/>
          <p:cNvGraphicFramePr/>
          <p:nvPr/>
        </p:nvGraphicFramePr>
        <p:xfrm>
          <a:off x="6044433" y="239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1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27%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18%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6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8%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Romance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0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Action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7%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5" name="Google Shape;715;p58"/>
          <p:cNvGraphicFramePr/>
          <p:nvPr/>
        </p:nvGraphicFramePr>
        <p:xfrm>
          <a:off x="6044396" y="35010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{13277B54-4E27-4FD3-8865-DB2A8A59947D}</a:tableStyleId>
              </a:tblPr>
              <a:tblGrid>
                <a:gridCol w="142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7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Drama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26%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Comedy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15%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150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Documentary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12%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3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Mystery &amp; Thriller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6%</a:t>
                      </a:r>
                      <a:endParaRPr sz="800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325"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Adventure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9144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4%</a:t>
                      </a:r>
                      <a:endParaRPr sz="8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2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16" name="Google Shape;716;p58"/>
          <p:cNvSpPr txBox="1"/>
          <p:nvPr/>
        </p:nvSpPr>
        <p:spPr>
          <a:xfrm>
            <a:off x="3660000" y="415400"/>
            <a:ext cx="182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Overall</a:t>
            </a:r>
            <a:endParaRPr sz="25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17" name="Google Shape;717;p58"/>
          <p:cNvSpPr txBox="1">
            <a:spLocks noGrp="1"/>
          </p:cNvSpPr>
          <p:nvPr>
            <p:ph type="body" idx="15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18" name="Google Shape;718;p58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719" name="Google Shape;719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4189523" y="1314188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8"/>
          <p:cNvSpPr txBox="1"/>
          <p:nvPr/>
        </p:nvSpPr>
        <p:spPr>
          <a:xfrm>
            <a:off x="4073700" y="1994288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1" name="Google Shape;721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3690023" y="351830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8"/>
          <p:cNvSpPr txBox="1"/>
          <p:nvPr/>
        </p:nvSpPr>
        <p:spPr>
          <a:xfrm>
            <a:off x="3571200" y="4202075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3" name="Google Shape;723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4750177" y="3518300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8"/>
          <p:cNvSpPr txBox="1"/>
          <p:nvPr/>
        </p:nvSpPr>
        <p:spPr>
          <a:xfrm>
            <a:off x="4512050" y="4203213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725" name="Google Shape;725;p5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4230677" y="2358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8"/>
          <p:cNvSpPr txBox="1"/>
          <p:nvPr/>
        </p:nvSpPr>
        <p:spPr>
          <a:xfrm>
            <a:off x="3992550" y="304300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27" name="Google Shape;727;p58"/>
          <p:cNvSpPr/>
          <p:nvPr/>
        </p:nvSpPr>
        <p:spPr>
          <a:xfrm>
            <a:off x="4472725" y="3864900"/>
            <a:ext cx="290700" cy="276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9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735" name="Google Shape;735;p59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9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37" name="Google Shape;737;p59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0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4" name="Google Shape;744;p60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46" name="Google Shape;746;p60"/>
          <p:cNvSpPr txBox="1">
            <a:spLocks noGrp="1"/>
          </p:cNvSpPr>
          <p:nvPr>
            <p:ph type="subTitle" idx="4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47" name="Google Shape;747;p60"/>
          <p:cNvSpPr/>
          <p:nvPr/>
        </p:nvSpPr>
        <p:spPr>
          <a:xfrm>
            <a:off x="3191400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6099048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0" name="Google Shape;750;p60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 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48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1" name="Google Shape;751;p60"/>
          <p:cNvSpPr/>
          <p:nvPr/>
        </p:nvSpPr>
        <p:spPr>
          <a:xfrm>
            <a:off x="6202625" y="905256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2" name="Google Shape;752;p60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Clint Eastwood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38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3" name="Google Shape;753;p60"/>
          <p:cNvSpPr/>
          <p:nvPr/>
        </p:nvSpPr>
        <p:spPr>
          <a:xfrm>
            <a:off x="6097500" y="2089355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4" name="Google Shape;754;p60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5" name="Google Shape;755;p60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Spielberg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35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6" name="Google Shape;756;p60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7" name="Google Shape;757;p60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Martin Scorsese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58" name="Google Shape;758;p60"/>
          <p:cNvSpPr/>
          <p:nvPr/>
        </p:nvSpPr>
        <p:spPr>
          <a:xfrm>
            <a:off x="31767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59" name="Google Shape;759;p60"/>
          <p:cNvSpPr/>
          <p:nvPr/>
        </p:nvSpPr>
        <p:spPr>
          <a:xfrm>
            <a:off x="60975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0" name="Google Shape;760;p60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1" name="Google Shape;761;p60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Soderbergh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62" name="Google Shape;762;p60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63" name="Google Shape;763;p60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Sidney Lumet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5135100" y="229425"/>
            <a:ext cx="182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Overall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765" name="Google Shape;765;p60"/>
          <p:cNvSpPr txBox="1">
            <a:spLocks noGrp="1"/>
          </p:cNvSpPr>
          <p:nvPr>
            <p:ph type="body" idx="7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766" name="Google Shape;766;p60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767" name="Google Shape;767;p60"/>
          <p:cNvSpPr txBox="1">
            <a:spLocks noGrp="1"/>
          </p:cNvSpPr>
          <p:nvPr>
            <p:ph type="body" idx="9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</a:t>
            </a:r>
            <a:r>
              <a:rPr lang="en" sz="1000" b="1">
                <a:solidFill>
                  <a:schemeClr val="lt2"/>
                </a:solidFill>
              </a:rPr>
              <a:t>Overall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Number of movies directed ranges from </a:t>
            </a:r>
            <a:r>
              <a:rPr lang="en" sz="1000" b="1">
                <a:solidFill>
                  <a:schemeClr val="lt2"/>
                </a:solidFill>
              </a:rPr>
              <a:t>32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lang="en" sz="1000" b="1">
                <a:solidFill>
                  <a:schemeClr val="lt2"/>
                </a:solidFill>
              </a:rPr>
              <a:t>48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List includes several well-known names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768" name="Google Shape;7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768" y="2148810"/>
            <a:ext cx="694944" cy="105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676" y="21486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360" y="2148840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2148840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768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6676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635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70825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6635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87763" y="34026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6675" y="3402675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1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5" name="Google Shape;785;p61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786" name="Google Shape;786;p61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87" name="Google Shape;787;p61"/>
          <p:cNvSpPr txBox="1">
            <a:spLocks noGrp="1"/>
          </p:cNvSpPr>
          <p:nvPr>
            <p:ph type="subTitle" idx="4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788" name="Google Shape;788;p61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89" name="Google Shape;789;p61"/>
          <p:cNvSpPr/>
          <p:nvPr/>
        </p:nvSpPr>
        <p:spPr>
          <a:xfrm>
            <a:off x="6099048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0" name="Google Shape;790;p61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1" name="Google Shape;791;p61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Abel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Ferrara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10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792" name="Google Shape;792;p61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3" name="Google Shape;793;p61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Soderbergh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9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794" name="Google Shape;794;p61" title="rear_windo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126274"/>
            <a:ext cx="762000" cy="10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1" title="psych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2119293"/>
            <a:ext cx="762000" cy="10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1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7" name="Google Shape;797;p61"/>
          <p:cNvSpPr/>
          <p:nvPr/>
        </p:nvSpPr>
        <p:spPr>
          <a:xfrm>
            <a:off x="6097500" y="2089355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8" name="Google Shape;798;p61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9" name="Google Shape;799;p61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David Cronenberg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0" name="Google Shape;800;p61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1" name="Google Shape;801;p61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Robert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Altman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2" name="Google Shape;802;p61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3" name="Google Shape;803;p61"/>
          <p:cNvSpPr/>
          <p:nvPr/>
        </p:nvSpPr>
        <p:spPr>
          <a:xfrm>
            <a:off x="6097500" y="3335363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4" name="Google Shape;804;p61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5" name="Google Shape;805;p61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 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06" name="Google Shape;806;p61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7" name="Google Shape;807;p61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Michael Apted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08" name="Google Shape;808;p61"/>
          <p:cNvGrpSpPr/>
          <p:nvPr/>
        </p:nvGrpSpPr>
        <p:grpSpPr>
          <a:xfrm>
            <a:off x="5175425" y="224025"/>
            <a:ext cx="1743355" cy="554100"/>
            <a:chOff x="3995700" y="242100"/>
            <a:chExt cx="1743355" cy="554100"/>
          </a:xfrm>
        </p:grpSpPr>
        <p:pic>
          <p:nvPicPr>
            <p:cNvPr id="809" name="Google Shape;809;p61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7317" t="33378" r="76181" b="34493"/>
            <a:stretch/>
          </p:blipFill>
          <p:spPr>
            <a:xfrm>
              <a:off x="5252149" y="244725"/>
              <a:ext cx="486906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61"/>
            <p:cNvSpPr txBox="1"/>
            <p:nvPr/>
          </p:nvSpPr>
          <p:spPr>
            <a:xfrm>
              <a:off x="3995700" y="242100"/>
              <a:ext cx="14955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Work Sans Black"/>
                  <a:ea typeface="Work Sans Black"/>
                  <a:cs typeface="Work Sans Black"/>
                  <a:sym typeface="Work Sans Black"/>
                </a:rPr>
                <a:t>Critic</a:t>
              </a:r>
              <a:endParaRPr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endParaRPr>
            </a:p>
          </p:txBody>
        </p:sp>
      </p:grpSp>
      <p:sp>
        <p:nvSpPr>
          <p:cNvPr id="811" name="Google Shape;811;p61"/>
          <p:cNvSpPr txBox="1">
            <a:spLocks noGrp="1"/>
          </p:cNvSpPr>
          <p:nvPr>
            <p:ph type="body" idx="7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812" name="Google Shape;812;p61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813" name="Google Shape;813;p61"/>
          <p:cNvSpPr txBox="1">
            <a:spLocks noGrp="1"/>
          </p:cNvSpPr>
          <p:nvPr>
            <p:ph type="body" idx="9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lang="en" sz="1000" b="1">
                <a:solidFill>
                  <a:schemeClr val="lt2"/>
                </a:solidFill>
              </a:rPr>
              <a:t>Critic Fresh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Low number</a:t>
            </a:r>
            <a:r>
              <a:rPr lang="en" sz="1000">
                <a:solidFill>
                  <a:schemeClr val="lt2"/>
                </a:solidFill>
              </a:rPr>
              <a:t> of movies, only ranges from </a:t>
            </a:r>
            <a:r>
              <a:rPr lang="en" sz="1000" b="1">
                <a:solidFill>
                  <a:schemeClr val="lt2"/>
                </a:solidFill>
              </a:rPr>
              <a:t>6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lang="en" sz="1000" b="1">
                <a:solidFill>
                  <a:schemeClr val="lt2"/>
                </a:solidFill>
              </a:rPr>
              <a:t>10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Woody Allen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lang="en" sz="1000" b="1">
                <a:solidFill>
                  <a:schemeClr val="lt2"/>
                </a:solidFill>
              </a:rPr>
              <a:t>Steven Soderbergh</a:t>
            </a:r>
            <a:r>
              <a:rPr lang="en" sz="1000">
                <a:solidFill>
                  <a:schemeClr val="lt2"/>
                </a:solidFill>
              </a:rPr>
              <a:t> appear in </a:t>
            </a:r>
            <a:r>
              <a:rPr lang="en" sz="1000" b="1">
                <a:solidFill>
                  <a:schemeClr val="lt2"/>
                </a:solidFill>
              </a:rPr>
              <a:t>both Overall and Critic Fresh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 b="1">
                <a:solidFill>
                  <a:schemeClr val="lt2"/>
                </a:solidFill>
              </a:rPr>
              <a:t>15% </a:t>
            </a:r>
            <a:r>
              <a:rPr lang="en" sz="1000">
                <a:solidFill>
                  <a:schemeClr val="lt2"/>
                </a:solidFill>
              </a:rPr>
              <a:t>of </a:t>
            </a:r>
            <a:r>
              <a:rPr lang="en" sz="1000" b="1">
                <a:solidFill>
                  <a:schemeClr val="lt2"/>
                </a:solidFill>
              </a:rPr>
              <a:t>Woody Allen’s</a:t>
            </a:r>
            <a:r>
              <a:rPr lang="en" sz="1000">
                <a:solidFill>
                  <a:schemeClr val="lt2"/>
                </a:solidFill>
              </a:rPr>
              <a:t> movies were liked by critics and not audiences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 b="1">
                <a:solidFill>
                  <a:schemeClr val="lt2"/>
                </a:solidFill>
              </a:rPr>
              <a:t>26% </a:t>
            </a:r>
            <a:r>
              <a:rPr lang="en" sz="1000">
                <a:solidFill>
                  <a:schemeClr val="lt2"/>
                </a:solidFill>
              </a:rPr>
              <a:t>of </a:t>
            </a:r>
            <a:r>
              <a:rPr lang="en" sz="1000" b="1">
                <a:solidFill>
                  <a:schemeClr val="lt2"/>
                </a:solidFill>
              </a:rPr>
              <a:t>Steven Soderbergh’s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814" name="Google Shape;814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360" y="3401568"/>
            <a:ext cx="694944" cy="105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865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1925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6360" y="907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66360" y="215397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70832" y="215397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88650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81925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81925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88650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2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1" name="Google Shape;831;p62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832" name="Google Shape;832;p62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33" name="Google Shape;833;p62"/>
          <p:cNvSpPr txBox="1">
            <a:spLocks noGrp="1"/>
          </p:cNvSpPr>
          <p:nvPr>
            <p:ph type="subTitle" idx="4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834" name="Google Shape;834;p62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61122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6" name="Google Shape;836;p62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7" name="Google Shape;837;p62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Tyler 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Perry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38" name="Google Shape;838;p62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39" name="Google Shape;839;p62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Michael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Bay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40" name="Google Shape;840;p62" title="rear_window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50" y="2126274"/>
            <a:ext cx="762000" cy="106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62" title="psych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100" y="2119293"/>
            <a:ext cx="762000" cy="107910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2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3" name="Google Shape;843;p62"/>
          <p:cNvSpPr/>
          <p:nvPr/>
        </p:nvSpPr>
        <p:spPr>
          <a:xfrm>
            <a:off x="6108192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4" name="Google Shape;844;p62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5" name="Google Shape;845;p62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Ridley Scott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6" name="Google Shape;846;p62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7" name="Google Shape;847;p62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Tony 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Scott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48" name="Google Shape;848;p62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9" name="Google Shape;849;p62"/>
          <p:cNvSpPr/>
          <p:nvPr/>
        </p:nvSpPr>
        <p:spPr>
          <a:xfrm>
            <a:off x="6108192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0" name="Google Shape;850;p62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1" name="Google Shape;851;p62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Sean McNamara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52" name="Google Shape;852;p62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3" name="Google Shape;853;p62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Peter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Segal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6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854" name="Google Shape;854;p62"/>
          <p:cNvGrpSpPr/>
          <p:nvPr/>
        </p:nvGrpSpPr>
        <p:grpSpPr>
          <a:xfrm>
            <a:off x="5013529" y="224025"/>
            <a:ext cx="2067146" cy="554100"/>
            <a:chOff x="6095779" y="224025"/>
            <a:chExt cx="2067146" cy="554100"/>
          </a:xfrm>
        </p:grpSpPr>
        <p:sp>
          <p:nvSpPr>
            <p:cNvPr id="855" name="Google Shape;855;p62"/>
            <p:cNvSpPr txBox="1"/>
            <p:nvPr/>
          </p:nvSpPr>
          <p:spPr>
            <a:xfrm>
              <a:off x="6463725" y="224025"/>
              <a:ext cx="1699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accent1"/>
                  </a:solidFill>
                  <a:latin typeface="Work Sans Black"/>
                  <a:ea typeface="Work Sans Black"/>
                  <a:cs typeface="Work Sans Black"/>
                  <a:sym typeface="Work Sans Black"/>
                </a:rPr>
                <a:t>Audience</a:t>
              </a:r>
              <a:endParaRPr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endParaRPr>
            </a:p>
          </p:txBody>
        </p:sp>
        <p:pic>
          <p:nvPicPr>
            <p:cNvPr id="856" name="Google Shape;856;p62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59246" t="33378" r="26547" b="34493"/>
            <a:stretch/>
          </p:blipFill>
          <p:spPr>
            <a:xfrm>
              <a:off x="6095779" y="244725"/>
              <a:ext cx="419220" cy="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62"/>
          <p:cNvSpPr txBox="1">
            <a:spLocks noGrp="1"/>
          </p:cNvSpPr>
          <p:nvPr>
            <p:ph type="body" idx="7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858" name="Google Shape;858;p62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859" name="Google Shape;859;p62"/>
          <p:cNvSpPr txBox="1">
            <a:spLocks noGrp="1"/>
          </p:cNvSpPr>
          <p:nvPr>
            <p:ph type="body" idx="9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lang="en" sz="1000" b="1">
                <a:solidFill>
                  <a:schemeClr val="lt2"/>
                </a:solidFill>
              </a:rPr>
              <a:t>Audience Hot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Low number</a:t>
            </a:r>
            <a:r>
              <a:rPr lang="en" sz="1000">
                <a:solidFill>
                  <a:schemeClr val="lt2"/>
                </a:solidFill>
              </a:rPr>
              <a:t> of movies, ranges from </a:t>
            </a:r>
            <a:r>
              <a:rPr lang="en" sz="1000" b="1">
                <a:solidFill>
                  <a:schemeClr val="lt2"/>
                </a:solidFill>
              </a:rPr>
              <a:t>6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lang="en" sz="1000" b="1">
                <a:solidFill>
                  <a:schemeClr val="lt2"/>
                </a:solidFill>
              </a:rPr>
              <a:t>14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Romance and action movies, fan followings, and niche markets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No director</a:t>
            </a:r>
            <a:r>
              <a:rPr lang="en" sz="1000">
                <a:solidFill>
                  <a:schemeClr val="lt2"/>
                </a:solidFill>
              </a:rPr>
              <a:t> shows up in </a:t>
            </a:r>
            <a:r>
              <a:rPr lang="en" sz="1000" b="1">
                <a:solidFill>
                  <a:schemeClr val="lt2"/>
                </a:solidFill>
              </a:rPr>
              <a:t>both Audience Hot and Overall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Tyler Perry</a:t>
            </a:r>
            <a:r>
              <a:rPr lang="en" sz="1000">
                <a:solidFill>
                  <a:schemeClr val="lt2"/>
                </a:solidFill>
              </a:rPr>
              <a:t> directed 21 movies overall, </a:t>
            </a:r>
            <a:r>
              <a:rPr lang="en" sz="1000" b="1">
                <a:solidFill>
                  <a:schemeClr val="lt2"/>
                </a:solidFill>
              </a:rPr>
              <a:t>61%</a:t>
            </a:r>
            <a:r>
              <a:rPr lang="en" sz="1000">
                <a:solidFill>
                  <a:schemeClr val="lt2"/>
                </a:solidFill>
              </a:rPr>
              <a:t> of his movies were liked by audiences and not critics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860" name="Google Shape;86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0832" y="905256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6360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3296" y="9079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7768" y="90792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0832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9550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87775" y="215528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86500" y="2157984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70825" y="34026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6955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87768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6500" y="3400013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3"/>
          <p:cNvSpPr/>
          <p:nvPr/>
        </p:nvSpPr>
        <p:spPr>
          <a:xfrm>
            <a:off x="3191256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7" name="Google Shape;877;p63"/>
          <p:cNvSpPr/>
          <p:nvPr/>
        </p:nvSpPr>
        <p:spPr>
          <a:xfrm>
            <a:off x="3191400" y="244650"/>
            <a:ext cx="5711400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78" name="Google Shape;878;p63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and audience reviewers favor different directors?</a:t>
            </a:r>
            <a:endParaRPr/>
          </a:p>
        </p:txBody>
      </p:sp>
      <p:sp>
        <p:nvSpPr>
          <p:cNvPr id="879" name="Google Shape;879;p6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80" name="Google Shape;880;p63"/>
          <p:cNvSpPr txBox="1">
            <a:spLocks noGrp="1"/>
          </p:cNvSpPr>
          <p:nvPr>
            <p:ph type="subTitle" idx="4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881" name="Google Shape;881;p63"/>
          <p:cNvSpPr/>
          <p:nvPr/>
        </p:nvSpPr>
        <p:spPr>
          <a:xfrm>
            <a:off x="3191400" y="843347"/>
            <a:ext cx="2790600" cy="1180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2" name="Google Shape;882;p63"/>
          <p:cNvSpPr/>
          <p:nvPr/>
        </p:nvSpPr>
        <p:spPr>
          <a:xfrm>
            <a:off x="6112200" y="843347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3" name="Google Shape;883;p63"/>
          <p:cNvSpPr/>
          <p:nvPr/>
        </p:nvSpPr>
        <p:spPr>
          <a:xfrm>
            <a:off x="3291000" y="906224"/>
            <a:ext cx="930600" cy="1055032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63"/>
          <p:cNvSpPr txBox="1"/>
          <p:nvPr/>
        </p:nvSpPr>
        <p:spPr>
          <a:xfrm>
            <a:off x="3206100" y="1069577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Martin Scorsese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31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85" name="Google Shape;885;p63"/>
          <p:cNvSpPr/>
          <p:nvPr/>
        </p:nvSpPr>
        <p:spPr>
          <a:xfrm>
            <a:off x="6202625" y="915264"/>
            <a:ext cx="930600" cy="1055032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6" name="Google Shape;886;p63"/>
          <p:cNvSpPr txBox="1"/>
          <p:nvPr/>
        </p:nvSpPr>
        <p:spPr>
          <a:xfrm>
            <a:off x="6125175" y="108494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Steven Spielberg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27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87" name="Google Shape;887;p63"/>
          <p:cNvSpPr/>
          <p:nvPr/>
        </p:nvSpPr>
        <p:spPr>
          <a:xfrm>
            <a:off x="6108192" y="2089355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8" name="Google Shape;888;p63"/>
          <p:cNvSpPr/>
          <p:nvPr/>
        </p:nvSpPr>
        <p:spPr>
          <a:xfrm>
            <a:off x="3294444" y="2152232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9" name="Google Shape;889;p63"/>
          <p:cNvSpPr txBox="1"/>
          <p:nvPr/>
        </p:nvSpPr>
        <p:spPr>
          <a:xfrm>
            <a:off x="3209544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Alfred Hitchcock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25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0" name="Google Shape;890;p63"/>
          <p:cNvSpPr/>
          <p:nvPr/>
        </p:nvSpPr>
        <p:spPr>
          <a:xfrm>
            <a:off x="6211380" y="2152220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1" name="Google Shape;891;p63"/>
          <p:cNvSpPr txBox="1"/>
          <p:nvPr/>
        </p:nvSpPr>
        <p:spPr>
          <a:xfrm>
            <a:off x="6126480" y="2330962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Woody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Allen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24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2" name="Google Shape;892;p63"/>
          <p:cNvSpPr/>
          <p:nvPr/>
        </p:nvSpPr>
        <p:spPr>
          <a:xfrm>
            <a:off x="3191256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3" name="Google Shape;893;p63"/>
          <p:cNvSpPr/>
          <p:nvPr/>
        </p:nvSpPr>
        <p:spPr>
          <a:xfrm>
            <a:off x="6108192" y="3335363"/>
            <a:ext cx="2790600" cy="118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4" name="Google Shape;894;p63"/>
          <p:cNvSpPr/>
          <p:nvPr/>
        </p:nvSpPr>
        <p:spPr>
          <a:xfrm>
            <a:off x="3294444" y="3398240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5" name="Google Shape;895;p63"/>
          <p:cNvSpPr txBox="1"/>
          <p:nvPr/>
        </p:nvSpPr>
        <p:spPr>
          <a:xfrm>
            <a:off x="3209544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Clint Eastwood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896" name="Google Shape;896;p63"/>
          <p:cNvSpPr/>
          <p:nvPr/>
        </p:nvSpPr>
        <p:spPr>
          <a:xfrm>
            <a:off x="6211380" y="3389189"/>
            <a:ext cx="930600" cy="10551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7" name="Google Shape;897;p63"/>
          <p:cNvSpPr txBox="1"/>
          <p:nvPr/>
        </p:nvSpPr>
        <p:spPr>
          <a:xfrm>
            <a:off x="6126480" y="3576958"/>
            <a:ext cx="110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John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Huston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</a:t>
            </a:r>
            <a:endParaRPr sz="12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898" name="Google Shape;898;p6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6181" b="34493"/>
          <a:stretch/>
        </p:blipFill>
        <p:spPr>
          <a:xfrm>
            <a:off x="5336649" y="244725"/>
            <a:ext cx="4869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3"/>
          <p:cNvSpPr txBox="1"/>
          <p:nvPr/>
        </p:nvSpPr>
        <p:spPr>
          <a:xfrm>
            <a:off x="4309875" y="242100"/>
            <a:ext cx="10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00" name="Google Shape;900;p63"/>
          <p:cNvSpPr txBox="1"/>
          <p:nvPr/>
        </p:nvSpPr>
        <p:spPr>
          <a:xfrm>
            <a:off x="6458775" y="224025"/>
            <a:ext cx="163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24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901" name="Google Shape;901;p6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46" t="33378" r="26547" b="34493"/>
          <a:stretch/>
        </p:blipFill>
        <p:spPr>
          <a:xfrm>
            <a:off x="6083954" y="244725"/>
            <a:ext cx="41922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3"/>
          <p:cNvSpPr txBox="1">
            <a:spLocks noGrp="1"/>
          </p:cNvSpPr>
          <p:nvPr>
            <p:ph type="body" idx="7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03" name="Google Shape;903;p63"/>
          <p:cNvSpPr txBox="1">
            <a:spLocks noGrp="1"/>
          </p:cNvSpPr>
          <p:nvPr>
            <p:ph type="body" idx="8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04" name="Google Shape;904;p63"/>
          <p:cNvSpPr txBox="1">
            <a:spLocks noGrp="1"/>
          </p:cNvSpPr>
          <p:nvPr>
            <p:ph type="body" idx="9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Top 6</a:t>
            </a:r>
            <a:r>
              <a:rPr lang="en" sz="1000">
                <a:solidFill>
                  <a:schemeClr val="lt2"/>
                </a:solidFill>
              </a:rPr>
              <a:t> movie directors in </a:t>
            </a:r>
            <a:r>
              <a:rPr lang="en" sz="1000" b="1">
                <a:solidFill>
                  <a:schemeClr val="lt2"/>
                </a:solidFill>
              </a:rPr>
              <a:t>Critic Fresh + Audience Hot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Higher number</a:t>
            </a:r>
            <a:r>
              <a:rPr lang="en" sz="1000">
                <a:solidFill>
                  <a:schemeClr val="lt2"/>
                </a:solidFill>
              </a:rPr>
              <a:t> of movies, ranges from </a:t>
            </a:r>
            <a:r>
              <a:rPr lang="en" sz="1000" b="1">
                <a:solidFill>
                  <a:schemeClr val="lt2"/>
                </a:solidFill>
              </a:rPr>
              <a:t>23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lang="en" sz="1000" b="1">
                <a:solidFill>
                  <a:schemeClr val="lt2"/>
                </a:solidFill>
              </a:rPr>
              <a:t>31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Woody Allen</a:t>
            </a:r>
            <a:r>
              <a:rPr lang="en" sz="1000">
                <a:solidFill>
                  <a:schemeClr val="lt2"/>
                </a:solidFill>
              </a:rPr>
              <a:t> is a top director in </a:t>
            </a:r>
            <a:r>
              <a:rPr lang="en" sz="1000" b="1">
                <a:solidFill>
                  <a:schemeClr val="lt2"/>
                </a:solidFill>
              </a:rPr>
              <a:t>both Critic Fresh + Audience Hot and Critic Fresh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91%</a:t>
            </a:r>
            <a:r>
              <a:rPr lang="en" sz="1000">
                <a:solidFill>
                  <a:schemeClr val="lt2"/>
                </a:solidFill>
              </a:rPr>
              <a:t> of </a:t>
            </a:r>
            <a:r>
              <a:rPr lang="en" sz="1000" b="1">
                <a:solidFill>
                  <a:schemeClr val="lt2"/>
                </a:solidFill>
              </a:rPr>
              <a:t>Martin Scorsese’s</a:t>
            </a:r>
            <a:r>
              <a:rPr lang="en" sz="1000">
                <a:solidFill>
                  <a:schemeClr val="lt2"/>
                </a:solidFill>
              </a:rPr>
              <a:t> movies were liked by both critics and audiences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905" name="Google Shape;905;p63"/>
          <p:cNvSpPr/>
          <p:nvPr/>
        </p:nvSpPr>
        <p:spPr>
          <a:xfrm>
            <a:off x="5815584" y="381150"/>
            <a:ext cx="290700" cy="276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06" name="Google Shape;90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325" y="905256"/>
            <a:ext cx="691816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9425" y="905256"/>
            <a:ext cx="691825" cy="105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698" y="90795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51" y="90795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9763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66360" y="3401568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9763" y="2153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67863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87768" y="3399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86688" y="3399963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6688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87768" y="2153975"/>
            <a:ext cx="694944" cy="1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4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923" name="Google Shape;923;p6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24" name="Google Shape;924;p64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925" name="Google Shape;925;p6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4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27" name="Google Shape;927;p64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65" title="rt_high_critic_box_office_me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131" y="511950"/>
            <a:ext cx="5513569" cy="32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5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audience ratings have a stronger correlation to box office numbers?</a:t>
            </a:r>
            <a:endParaRPr sz="1800"/>
          </a:p>
        </p:txBody>
      </p:sp>
      <p:sp>
        <p:nvSpPr>
          <p:cNvPr id="934" name="Google Shape;934;p65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935" name="Google Shape;935;p65"/>
          <p:cNvSpPr txBox="1">
            <a:spLocks noGrp="1"/>
          </p:cNvSpPr>
          <p:nvPr>
            <p:ph type="subTitle" idx="7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936" name="Google Shape;936;p65"/>
          <p:cNvSpPr txBox="1"/>
          <p:nvPr/>
        </p:nvSpPr>
        <p:spPr>
          <a:xfrm>
            <a:off x="3663345" y="4231533"/>
            <a:ext cx="499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Rotten Tomatoes Review Categories</a:t>
            </a:r>
            <a:endParaRPr sz="8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7" name="Google Shape;937;p65"/>
          <p:cNvSpPr txBox="1"/>
          <p:nvPr/>
        </p:nvSpPr>
        <p:spPr>
          <a:xfrm rot="-5400000">
            <a:off x="1811097" y="1975488"/>
            <a:ext cx="3068450" cy="30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Domestic Box Office (Millions)</a:t>
            </a:r>
            <a:endParaRPr sz="8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38" name="Google Shape;938;p65"/>
          <p:cNvSpPr txBox="1"/>
          <p:nvPr/>
        </p:nvSpPr>
        <p:spPr>
          <a:xfrm>
            <a:off x="3634125" y="237600"/>
            <a:ext cx="502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Average Domestic Box Office Numbers by Review Category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39" name="Google Shape;939;p65"/>
          <p:cNvSpPr txBox="1">
            <a:spLocks noGrp="1"/>
          </p:cNvSpPr>
          <p:nvPr>
            <p:ph type="body" idx="1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40" name="Google Shape;940;p65"/>
          <p:cNvSpPr txBox="1">
            <a:spLocks noGrp="1"/>
          </p:cNvSpPr>
          <p:nvPr>
            <p:ph type="body" idx="1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41" name="Google Shape;941;p65"/>
          <p:cNvSpPr txBox="1">
            <a:spLocks noGrp="1"/>
          </p:cNvSpPr>
          <p:nvPr>
            <p:ph type="body" idx="8"/>
          </p:nvPr>
        </p:nvSpPr>
        <p:spPr>
          <a:xfrm>
            <a:off x="449575" y="18295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</a:t>
            </a:r>
            <a:r>
              <a:rPr lang="en" sz="1000">
                <a:solidFill>
                  <a:schemeClr val="lt2"/>
                </a:solidFill>
              </a:rPr>
              <a:t>movies produce lower numbers at the domestic box office, average of </a:t>
            </a:r>
            <a:r>
              <a:rPr lang="en" sz="1000" b="1">
                <a:solidFill>
                  <a:schemeClr val="lt2"/>
                </a:solidFill>
              </a:rPr>
              <a:t>$16.4M </a:t>
            </a:r>
            <a:r>
              <a:rPr lang="en" sz="1000">
                <a:solidFill>
                  <a:schemeClr val="lt2"/>
                </a:solidFill>
              </a:rPr>
              <a:t>compared to $28.7M Overall average and </a:t>
            </a:r>
            <a:r>
              <a:rPr lang="en" sz="1000" b="1">
                <a:solidFill>
                  <a:schemeClr val="lt2"/>
                </a:solidFill>
              </a:rPr>
              <a:t>43% less than Overall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movies on average bring in the most domestic money with </a:t>
            </a:r>
            <a:r>
              <a:rPr lang="en" sz="1000" b="1">
                <a:solidFill>
                  <a:schemeClr val="lt2"/>
                </a:solidFill>
              </a:rPr>
              <a:t>$34.8M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lang="en" sz="1000" b="1">
                <a:solidFill>
                  <a:schemeClr val="lt2"/>
                </a:solidFill>
              </a:rPr>
              <a:t>21% more than Overall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942" name="Google Shape;942;p65"/>
          <p:cNvSpPr txBox="1"/>
          <p:nvPr/>
        </p:nvSpPr>
        <p:spPr>
          <a:xfrm>
            <a:off x="228600" y="4063050"/>
            <a:ext cx="273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*Box office numbers have not been adjusted for inflation</a:t>
            </a:r>
            <a:endParaRPr sz="800" i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3" name="Google Shape;943;p65"/>
          <p:cNvSpPr txBox="1"/>
          <p:nvPr/>
        </p:nvSpPr>
        <p:spPr>
          <a:xfrm>
            <a:off x="3861549" y="3816575"/>
            <a:ext cx="99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Overall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grpSp>
        <p:nvGrpSpPr>
          <p:cNvPr id="944" name="Google Shape;944;p65"/>
          <p:cNvGrpSpPr/>
          <p:nvPr/>
        </p:nvGrpSpPr>
        <p:grpSpPr>
          <a:xfrm>
            <a:off x="5336639" y="3693576"/>
            <a:ext cx="507944" cy="636148"/>
            <a:chOff x="5043800" y="3682532"/>
            <a:chExt cx="546000" cy="668293"/>
          </a:xfrm>
        </p:grpSpPr>
        <p:pic>
          <p:nvPicPr>
            <p:cNvPr id="945" name="Google Shape;945;p65" title="8e4ea2b6-2097-4eea-a660-3a6ecd064a99.png"/>
            <p:cNvPicPr preferRelativeResize="0"/>
            <p:nvPr/>
          </p:nvPicPr>
          <p:blipFill rotWithShape="1">
            <a:blip r:embed="rId4">
              <a:alphaModFix/>
            </a:blip>
            <a:srcRect l="7317" t="33378" r="76181" b="34493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65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47" name="Google Shape;947;p65"/>
          <p:cNvGrpSpPr/>
          <p:nvPr/>
        </p:nvGrpSpPr>
        <p:grpSpPr>
          <a:xfrm>
            <a:off x="6512600" y="3697224"/>
            <a:ext cx="687900" cy="640586"/>
            <a:chOff x="5111075" y="3712464"/>
            <a:chExt cx="687900" cy="640586"/>
          </a:xfrm>
        </p:grpSpPr>
        <p:sp>
          <p:nvSpPr>
            <p:cNvPr id="948" name="Google Shape;948;p65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49" name="Google Shape;949;p65" title="8e4ea2b6-2097-4eea-a660-3a6ecd064a99.png"/>
            <p:cNvPicPr preferRelativeResize="0"/>
            <p:nvPr/>
          </p:nvPicPr>
          <p:blipFill rotWithShape="1">
            <a:blip r:embed="rId4">
              <a:alphaModFix/>
            </a:blip>
            <a:srcRect l="59246" t="33378" r="26547" b="34493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0" name="Google Shape;950;p65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7317" t="33378" r="75982" b="34493"/>
          <a:stretch/>
        </p:blipFill>
        <p:spPr>
          <a:xfrm>
            <a:off x="7673524" y="3739537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5"/>
          <p:cNvSpPr txBox="1"/>
          <p:nvPr/>
        </p:nvSpPr>
        <p:spPr>
          <a:xfrm>
            <a:off x="7617276" y="4063228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52" name="Google Shape;952;p65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59252" t="33288" r="25859" b="34583"/>
          <a:stretch/>
        </p:blipFill>
        <p:spPr>
          <a:xfrm>
            <a:off x="8175380" y="3739538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5"/>
          <p:cNvSpPr txBox="1"/>
          <p:nvPr/>
        </p:nvSpPr>
        <p:spPr>
          <a:xfrm>
            <a:off x="7983150" y="4063763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54" name="Google Shape;954;p65"/>
          <p:cNvSpPr/>
          <p:nvPr/>
        </p:nvSpPr>
        <p:spPr>
          <a:xfrm>
            <a:off x="8044040" y="3903613"/>
            <a:ext cx="137700" cy="130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6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60" name="Google Shape;960;p66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61" name="Google Shape;961;p66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962" name="Google Shape;962;p66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66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64" name="Google Shape;964;p66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02300" cy="323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body" idx="1"/>
          </p:nvPr>
        </p:nvSpPr>
        <p:spPr>
          <a:xfrm>
            <a:off x="454600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9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687925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 Scoring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54600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 BOX OFFICE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687925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Do audience ratings have a stronger correlation to box office numbers?</a:t>
            </a:r>
            <a:endParaRPr/>
          </a:p>
        </p:txBody>
      </p:sp>
      <p:sp>
        <p:nvSpPr>
          <p:cNvPr id="520" name="Google Shape;520;p49"/>
          <p:cNvSpPr txBox="1">
            <a:spLocks noGrp="1"/>
          </p:cNvSpPr>
          <p:nvPr>
            <p:ph type="body" idx="5"/>
          </p:nvPr>
        </p:nvSpPr>
        <p:spPr>
          <a:xfrm>
            <a:off x="2684925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TRENDS</a:t>
            </a:r>
            <a:endParaRPr/>
          </a:p>
        </p:txBody>
      </p:sp>
      <p:sp>
        <p:nvSpPr>
          <p:cNvPr id="521" name="Google Shape;521;p49"/>
          <p:cNvSpPr txBox="1">
            <a:spLocks noGrp="1"/>
          </p:cNvSpPr>
          <p:nvPr>
            <p:ph type="body" idx="6"/>
          </p:nvPr>
        </p:nvSpPr>
        <p:spPr>
          <a:xfrm>
            <a:off x="2918250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Has the divergence between critic and audience reviews increased over time?</a:t>
            </a:r>
            <a:endParaRPr/>
          </a:p>
        </p:txBody>
      </p:sp>
      <p:sp>
        <p:nvSpPr>
          <p:cNvPr id="522" name="Google Shape;522;p49"/>
          <p:cNvSpPr txBox="1">
            <a:spLocks noGrp="1"/>
          </p:cNvSpPr>
          <p:nvPr>
            <p:ph type="body" idx="7"/>
          </p:nvPr>
        </p:nvSpPr>
        <p:spPr>
          <a:xfrm>
            <a:off x="2684925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 AWARDS</a:t>
            </a:r>
            <a:endParaRPr/>
          </a:p>
        </p:txBody>
      </p:sp>
      <p:sp>
        <p:nvSpPr>
          <p:cNvPr id="523" name="Google Shape;523;p49"/>
          <p:cNvSpPr txBox="1">
            <a:spLocks noGrp="1"/>
          </p:cNvSpPr>
          <p:nvPr>
            <p:ph type="body" idx="8"/>
          </p:nvPr>
        </p:nvSpPr>
        <p:spPr>
          <a:xfrm>
            <a:off x="2918250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Q: Do critic ratings have a stronger correlation to awards won?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9"/>
          <p:cNvSpPr txBox="1">
            <a:spLocks noGrp="1"/>
          </p:cNvSpPr>
          <p:nvPr>
            <p:ph type="body" idx="9"/>
          </p:nvPr>
        </p:nvSpPr>
        <p:spPr>
          <a:xfrm>
            <a:off x="4901400" y="1565585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03. GENRES</a:t>
            </a:r>
            <a:endParaRPr/>
          </a:p>
        </p:txBody>
      </p:sp>
      <p:sp>
        <p:nvSpPr>
          <p:cNvPr id="525" name="Google Shape;525;p49"/>
          <p:cNvSpPr txBox="1">
            <a:spLocks noGrp="1"/>
          </p:cNvSpPr>
          <p:nvPr>
            <p:ph type="body" idx="13"/>
          </p:nvPr>
        </p:nvSpPr>
        <p:spPr>
          <a:xfrm>
            <a:off x="5134725" y="1690985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Which genres are more susceptible to the gap between critic and audience?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body" idx="14"/>
          </p:nvPr>
        </p:nvSpPr>
        <p:spPr>
          <a:xfrm>
            <a:off x="4901400" y="2516416"/>
            <a:ext cx="15486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07. CONCLUSION</a:t>
            </a:r>
            <a:endParaRPr/>
          </a:p>
        </p:txBody>
      </p:sp>
      <p:sp>
        <p:nvSpPr>
          <p:cNvPr id="527" name="Google Shape;527;p49"/>
          <p:cNvSpPr txBox="1">
            <a:spLocks noGrp="1"/>
          </p:cNvSpPr>
          <p:nvPr>
            <p:ph type="body" idx="15"/>
          </p:nvPr>
        </p:nvSpPr>
        <p:spPr>
          <a:xfrm>
            <a:off x="5134725" y="2641816"/>
            <a:ext cx="1315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Movies</a:t>
            </a:r>
            <a:endParaRPr/>
          </a:p>
        </p:txBody>
      </p:sp>
      <p:sp>
        <p:nvSpPr>
          <p:cNvPr id="528" name="Google Shape;528;p49"/>
          <p:cNvSpPr txBox="1">
            <a:spLocks noGrp="1"/>
          </p:cNvSpPr>
          <p:nvPr>
            <p:ph type="body" idx="16"/>
          </p:nvPr>
        </p:nvSpPr>
        <p:spPr>
          <a:xfrm>
            <a:off x="7117875" y="1565585"/>
            <a:ext cx="1541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04. DIRECTORS</a:t>
            </a:r>
            <a:endParaRPr/>
          </a:p>
        </p:txBody>
      </p:sp>
      <p:sp>
        <p:nvSpPr>
          <p:cNvPr id="529" name="Google Shape;529;p49"/>
          <p:cNvSpPr txBox="1">
            <a:spLocks noGrp="1"/>
          </p:cNvSpPr>
          <p:nvPr>
            <p:ph type="body" idx="17"/>
          </p:nvPr>
        </p:nvSpPr>
        <p:spPr>
          <a:xfrm>
            <a:off x="7350149" y="1690985"/>
            <a:ext cx="13092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Do critic and audience reviewers favor different directors?</a:t>
            </a:r>
            <a:endParaRPr/>
          </a:p>
        </p:txBody>
      </p:sp>
      <p:sp>
        <p:nvSpPr>
          <p:cNvPr id="530" name="Google Shape;530;p49"/>
          <p:cNvSpPr txBox="1">
            <a:spLocks noGrp="1"/>
          </p:cNvSpPr>
          <p:nvPr>
            <p:ph type="body" idx="18"/>
          </p:nvPr>
        </p:nvSpPr>
        <p:spPr>
          <a:xfrm>
            <a:off x="7117875" y="2516416"/>
            <a:ext cx="1541700" cy="12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31" name="Google Shape;531;p49"/>
          <p:cNvSpPr txBox="1">
            <a:spLocks noGrp="1"/>
          </p:cNvSpPr>
          <p:nvPr>
            <p:ph type="body" idx="21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32" name="Google Shape;532;p49"/>
          <p:cNvSpPr txBox="1">
            <a:spLocks noGrp="1"/>
          </p:cNvSpPr>
          <p:nvPr>
            <p:ph type="body" idx="22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cxnSp>
        <p:nvCxnSpPr>
          <p:cNvPr id="533" name="Google Shape;533;p49"/>
          <p:cNvCxnSpPr/>
          <p:nvPr/>
        </p:nvCxnSpPr>
        <p:spPr>
          <a:xfrm>
            <a:off x="448525" y="142143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49"/>
          <p:cNvCxnSpPr/>
          <p:nvPr/>
        </p:nvCxnSpPr>
        <p:spPr>
          <a:xfrm>
            <a:off x="2684925" y="142143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5" name="Google Shape;535;p49"/>
          <p:cNvCxnSpPr/>
          <p:nvPr/>
        </p:nvCxnSpPr>
        <p:spPr>
          <a:xfrm>
            <a:off x="4901400" y="142143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49"/>
          <p:cNvCxnSpPr/>
          <p:nvPr/>
        </p:nvCxnSpPr>
        <p:spPr>
          <a:xfrm>
            <a:off x="7109175" y="142143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49"/>
          <p:cNvCxnSpPr/>
          <p:nvPr/>
        </p:nvCxnSpPr>
        <p:spPr>
          <a:xfrm>
            <a:off x="448175" y="237478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9"/>
          <p:cNvCxnSpPr/>
          <p:nvPr/>
        </p:nvCxnSpPr>
        <p:spPr>
          <a:xfrm>
            <a:off x="2684575" y="237478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49"/>
          <p:cNvCxnSpPr/>
          <p:nvPr/>
        </p:nvCxnSpPr>
        <p:spPr>
          <a:xfrm>
            <a:off x="4901050" y="237478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540;p49"/>
          <p:cNvCxnSpPr/>
          <p:nvPr/>
        </p:nvCxnSpPr>
        <p:spPr>
          <a:xfrm>
            <a:off x="7108825" y="2374780"/>
            <a:ext cx="155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7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970" name="Google Shape;970;p67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71" name="Google Shape;971;p67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72" name="Google Shape;972;p67"/>
          <p:cNvSpPr txBox="1"/>
          <p:nvPr/>
        </p:nvSpPr>
        <p:spPr>
          <a:xfrm>
            <a:off x="3461300" y="237600"/>
            <a:ext cx="241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Oscar Award Nominations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73" name="Google Shape;973;p67"/>
          <p:cNvSpPr txBox="1"/>
          <p:nvPr/>
        </p:nvSpPr>
        <p:spPr>
          <a:xfrm>
            <a:off x="6312075" y="237600"/>
            <a:ext cx="2413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Oscar Award 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74" name="Google Shape;974;p67"/>
          <p:cNvSpPr txBox="1">
            <a:spLocks noGrp="1"/>
          </p:cNvSpPr>
          <p:nvPr>
            <p:ph type="body" idx="15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975" name="Google Shape;975;p67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976" name="Google Shape;976;p67"/>
          <p:cNvSpPr txBox="1">
            <a:spLocks noGrp="1"/>
          </p:cNvSpPr>
          <p:nvPr>
            <p:ph type="body" idx="6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Audience Hot </a:t>
            </a:r>
            <a:r>
              <a:rPr lang="en" sz="1000">
                <a:solidFill>
                  <a:schemeClr val="lt2"/>
                </a:solidFill>
              </a:rPr>
              <a:t>has slightly more nominations than Critic Fresh with </a:t>
            </a:r>
            <a:r>
              <a:rPr lang="en" sz="1000" b="1">
                <a:solidFill>
                  <a:schemeClr val="lt2"/>
                </a:solidFill>
              </a:rPr>
              <a:t>329 total Oscar nominations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More wins occur in Audience Hot </a:t>
            </a:r>
            <a:r>
              <a:rPr lang="en" sz="1000">
                <a:solidFill>
                  <a:schemeClr val="lt2"/>
                </a:solidFill>
              </a:rPr>
              <a:t>than in Critic Fresh with </a:t>
            </a:r>
            <a:r>
              <a:rPr lang="en" sz="1000" b="1">
                <a:solidFill>
                  <a:schemeClr val="lt2"/>
                </a:solidFill>
              </a:rPr>
              <a:t>53 total wins</a:t>
            </a:r>
            <a:r>
              <a:rPr lang="en" sz="1000">
                <a:solidFill>
                  <a:schemeClr val="lt2"/>
                </a:solidFill>
              </a:rPr>
              <a:t>, a </a:t>
            </a:r>
            <a:r>
              <a:rPr lang="en" sz="1000" b="1">
                <a:solidFill>
                  <a:schemeClr val="lt2"/>
                </a:solidFill>
              </a:rPr>
              <a:t>61% increase over Critic Fresh</a:t>
            </a:r>
            <a:r>
              <a:rPr lang="en" sz="1000">
                <a:solidFill>
                  <a:schemeClr val="lt2"/>
                </a:solidFill>
              </a:rPr>
              <a:t>’s 33 wins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977" name="Google Shape;977;p67" title="rt_no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124" y="462701"/>
            <a:ext cx="2690400" cy="335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 title="rt_w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174" y="462701"/>
            <a:ext cx="2690400" cy="3351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67"/>
          <p:cNvGrpSpPr/>
          <p:nvPr/>
        </p:nvGrpSpPr>
        <p:grpSpPr>
          <a:xfrm>
            <a:off x="6635302" y="3714626"/>
            <a:ext cx="507944" cy="636148"/>
            <a:chOff x="5043800" y="3682532"/>
            <a:chExt cx="546000" cy="668293"/>
          </a:xfrm>
        </p:grpSpPr>
        <p:pic>
          <p:nvPicPr>
            <p:cNvPr id="980" name="Google Shape;980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7317" t="33378" r="76181" b="34493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1" name="Google Shape;981;p67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82" name="Google Shape;982;p67"/>
          <p:cNvGrpSpPr/>
          <p:nvPr/>
        </p:nvGrpSpPr>
        <p:grpSpPr>
          <a:xfrm>
            <a:off x="7826338" y="3712289"/>
            <a:ext cx="687900" cy="640586"/>
            <a:chOff x="5111075" y="3712464"/>
            <a:chExt cx="687900" cy="640586"/>
          </a:xfrm>
        </p:grpSpPr>
        <p:sp>
          <p:nvSpPr>
            <p:cNvPr id="983" name="Google Shape;983;p67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84" name="Google Shape;984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59246" t="33378" r="26547" b="34493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67"/>
          <p:cNvGrpSpPr/>
          <p:nvPr/>
        </p:nvGrpSpPr>
        <p:grpSpPr>
          <a:xfrm>
            <a:off x="3803964" y="3714626"/>
            <a:ext cx="507944" cy="636148"/>
            <a:chOff x="5043800" y="3682532"/>
            <a:chExt cx="546000" cy="668293"/>
          </a:xfrm>
        </p:grpSpPr>
        <p:pic>
          <p:nvPicPr>
            <p:cNvPr id="986" name="Google Shape;986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7317" t="33378" r="76181" b="34493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p67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988" name="Google Shape;988;p67"/>
          <p:cNvGrpSpPr/>
          <p:nvPr/>
        </p:nvGrpSpPr>
        <p:grpSpPr>
          <a:xfrm>
            <a:off x="4934925" y="3712289"/>
            <a:ext cx="687900" cy="640586"/>
            <a:chOff x="5111075" y="3712464"/>
            <a:chExt cx="687900" cy="640586"/>
          </a:xfrm>
        </p:grpSpPr>
        <p:sp>
          <p:nvSpPr>
            <p:cNvPr id="989" name="Google Shape;989;p67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990" name="Google Shape;990;p67" title="8e4ea2b6-2097-4eea-a660-3a6ecd064a99.png"/>
            <p:cNvPicPr preferRelativeResize="0"/>
            <p:nvPr/>
          </p:nvPicPr>
          <p:blipFill rotWithShape="1">
            <a:blip r:embed="rId5">
              <a:alphaModFix/>
            </a:blip>
            <a:srcRect l="59246" t="33378" r="26547" b="34493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8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996" name="Google Shape;996;p68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97" name="Google Shape;997;p68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998" name="Google Shape;998;p68"/>
          <p:cNvSpPr txBox="1"/>
          <p:nvPr/>
        </p:nvSpPr>
        <p:spPr>
          <a:xfrm>
            <a:off x="3586300" y="4026175"/>
            <a:ext cx="98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Nominations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999" name="Google Shape;999;p68"/>
          <p:cNvSpPr txBox="1"/>
          <p:nvPr/>
        </p:nvSpPr>
        <p:spPr>
          <a:xfrm>
            <a:off x="4758500" y="4026175"/>
            <a:ext cx="985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0" name="Google Shape;1000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6181" b="34493"/>
          <a:stretch/>
        </p:blipFill>
        <p:spPr>
          <a:xfrm>
            <a:off x="4033237" y="356375"/>
            <a:ext cx="486906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8"/>
          <p:cNvSpPr txBox="1"/>
          <p:nvPr/>
        </p:nvSpPr>
        <p:spPr>
          <a:xfrm>
            <a:off x="2839050" y="438425"/>
            <a:ext cx="127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02" name="Google Shape;1002;p68"/>
          <p:cNvSpPr txBox="1"/>
          <p:nvPr/>
        </p:nvSpPr>
        <p:spPr>
          <a:xfrm>
            <a:off x="5079100" y="438425"/>
            <a:ext cx="1221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3" name="Google Shape;1003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46" t="33378" r="26547" b="34493"/>
          <a:stretch/>
        </p:blipFill>
        <p:spPr>
          <a:xfrm>
            <a:off x="4704342" y="356375"/>
            <a:ext cx="41922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68"/>
          <p:cNvSpPr/>
          <p:nvPr/>
        </p:nvSpPr>
        <p:spPr>
          <a:xfrm>
            <a:off x="6396125" y="7285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5" name="Google Shape;1005;p68"/>
          <p:cNvSpPr/>
          <p:nvPr/>
        </p:nvSpPr>
        <p:spPr>
          <a:xfrm>
            <a:off x="6396125" y="19000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6" name="Google Shape;1006;p68"/>
          <p:cNvSpPr/>
          <p:nvPr/>
        </p:nvSpPr>
        <p:spPr>
          <a:xfrm>
            <a:off x="6396125" y="3071500"/>
            <a:ext cx="2351700" cy="11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07" name="Google Shape;1007;p68"/>
          <p:cNvSpPr txBox="1"/>
          <p:nvPr/>
        </p:nvSpPr>
        <p:spPr>
          <a:xfrm>
            <a:off x="6396125" y="432575"/>
            <a:ext cx="2351700" cy="36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Win Percentage</a:t>
            </a:r>
            <a:endParaRPr sz="12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008" name="Google Shape;1008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6181" b="34493"/>
          <a:stretch/>
        </p:blipFill>
        <p:spPr>
          <a:xfrm>
            <a:off x="7977795" y="971239"/>
            <a:ext cx="328599" cy="39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8"/>
          <p:cNvSpPr txBox="1"/>
          <p:nvPr/>
        </p:nvSpPr>
        <p:spPr>
          <a:xfrm>
            <a:off x="7888114" y="1299543"/>
            <a:ext cx="50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0" name="Google Shape;1010;p68"/>
          <p:cNvSpPr txBox="1"/>
          <p:nvPr/>
        </p:nvSpPr>
        <p:spPr>
          <a:xfrm>
            <a:off x="7798150" y="2436588"/>
            <a:ext cx="68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11" name="Google Shape;1011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46" t="33378" r="26547" b="34493"/>
          <a:stretch/>
        </p:blipFill>
        <p:spPr>
          <a:xfrm>
            <a:off x="7954019" y="2103802"/>
            <a:ext cx="338829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8"/>
          <p:cNvSpPr/>
          <p:nvPr/>
        </p:nvSpPr>
        <p:spPr>
          <a:xfrm>
            <a:off x="6526250" y="871925"/>
            <a:ext cx="1026600" cy="870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3" name="Google Shape;1013;p68"/>
          <p:cNvSpPr/>
          <p:nvPr/>
        </p:nvSpPr>
        <p:spPr>
          <a:xfrm>
            <a:off x="6526250" y="2050600"/>
            <a:ext cx="1026600" cy="87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4" name="Google Shape;1014;p68"/>
          <p:cNvSpPr/>
          <p:nvPr/>
        </p:nvSpPr>
        <p:spPr>
          <a:xfrm>
            <a:off x="6526250" y="3229275"/>
            <a:ext cx="1026600" cy="8703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5" name="Google Shape;1015;p68"/>
          <p:cNvSpPr txBox="1"/>
          <p:nvPr/>
        </p:nvSpPr>
        <p:spPr>
          <a:xfrm>
            <a:off x="6526250" y="1030025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11%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6" name="Google Shape;1016;p68"/>
          <p:cNvSpPr txBox="1"/>
          <p:nvPr/>
        </p:nvSpPr>
        <p:spPr>
          <a:xfrm>
            <a:off x="6526250" y="2208700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16%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7" name="Google Shape;1017;p68"/>
          <p:cNvSpPr txBox="1"/>
          <p:nvPr/>
        </p:nvSpPr>
        <p:spPr>
          <a:xfrm>
            <a:off x="6526250" y="3387375"/>
            <a:ext cx="10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23%</a:t>
            </a:r>
            <a:endParaRPr sz="24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18" name="Google Shape;1018;p68"/>
          <p:cNvSpPr txBox="1">
            <a:spLocks noGrp="1"/>
          </p:cNvSpPr>
          <p:nvPr>
            <p:ph type="body" idx="15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019" name="Google Shape;1019;p68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1020" name="Google Shape;1020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7703499" y="3345400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68"/>
          <p:cNvSpPr txBox="1"/>
          <p:nvPr/>
        </p:nvSpPr>
        <p:spPr>
          <a:xfrm>
            <a:off x="7647251" y="3669090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2" name="Google Shape;1022;p68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8205355" y="3345400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8"/>
          <p:cNvSpPr txBox="1"/>
          <p:nvPr/>
        </p:nvSpPr>
        <p:spPr>
          <a:xfrm>
            <a:off x="8013125" y="3669625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4" name="Google Shape;1024;p68"/>
          <p:cNvSpPr/>
          <p:nvPr/>
        </p:nvSpPr>
        <p:spPr>
          <a:xfrm>
            <a:off x="8074015" y="3509476"/>
            <a:ext cx="137700" cy="130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5" name="Google Shape;1025;p68"/>
          <p:cNvSpPr/>
          <p:nvPr/>
        </p:nvSpPr>
        <p:spPr>
          <a:xfrm>
            <a:off x="4520150" y="527968"/>
            <a:ext cx="219300" cy="2082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6" name="Google Shape;1026;p68"/>
          <p:cNvSpPr txBox="1">
            <a:spLocks noGrp="1"/>
          </p:cNvSpPr>
          <p:nvPr>
            <p:ph type="body" idx="6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+ Audience Hot </a:t>
            </a:r>
            <a:r>
              <a:rPr lang="en" sz="1000">
                <a:solidFill>
                  <a:schemeClr val="lt2"/>
                </a:solidFill>
              </a:rPr>
              <a:t>has </a:t>
            </a:r>
            <a:r>
              <a:rPr lang="en" sz="1000" b="1">
                <a:solidFill>
                  <a:schemeClr val="lt2"/>
                </a:solidFill>
              </a:rPr>
              <a:t>over 16 times more nominations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lang="en" sz="1000" b="1">
                <a:solidFill>
                  <a:schemeClr val="lt2"/>
                </a:solidFill>
              </a:rPr>
              <a:t>over 24 times more wins</a:t>
            </a:r>
            <a:r>
              <a:rPr lang="en" sz="1000">
                <a:solidFill>
                  <a:schemeClr val="lt2"/>
                </a:solidFill>
              </a:rPr>
              <a:t> than either Critic Fresh or Audience Hot 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Audience Hot</a:t>
            </a:r>
            <a:r>
              <a:rPr lang="en" sz="1000">
                <a:solidFill>
                  <a:schemeClr val="lt2"/>
                </a:solidFill>
              </a:rPr>
              <a:t> has a </a:t>
            </a:r>
            <a:r>
              <a:rPr lang="en" sz="1000" b="1">
                <a:solidFill>
                  <a:schemeClr val="lt2"/>
                </a:solidFill>
              </a:rPr>
              <a:t>higher wins percentage than Critic Fresh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+ Audience Hot</a:t>
            </a:r>
            <a:r>
              <a:rPr lang="en" sz="1000">
                <a:solidFill>
                  <a:schemeClr val="lt2"/>
                </a:solidFill>
              </a:rPr>
              <a:t> has the </a:t>
            </a:r>
            <a:r>
              <a:rPr lang="en" sz="1000" b="1">
                <a:solidFill>
                  <a:schemeClr val="lt2"/>
                </a:solidFill>
              </a:rPr>
              <a:t>highest win percentage at 23%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1027" name="Google Shape;1027;p68" title="rt_high_high_awards_noms_wi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138" y="901353"/>
            <a:ext cx="2620050" cy="318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9"/>
          <p:cNvSpPr/>
          <p:nvPr/>
        </p:nvSpPr>
        <p:spPr>
          <a:xfrm>
            <a:off x="4097152" y="3169942"/>
            <a:ext cx="4572000" cy="13503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3" name="Google Shape;1033;p69" title="rt_high_high_awards_wins_d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952" y="3246120"/>
            <a:ext cx="4396199" cy="119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9"/>
          <p:cNvSpPr/>
          <p:nvPr/>
        </p:nvSpPr>
        <p:spPr>
          <a:xfrm>
            <a:off x="4097154" y="1807961"/>
            <a:ext cx="4572000" cy="12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5" name="Google Shape;1035;p69"/>
          <p:cNvSpPr/>
          <p:nvPr/>
        </p:nvSpPr>
        <p:spPr>
          <a:xfrm>
            <a:off x="4188300" y="1887175"/>
            <a:ext cx="4396200" cy="110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36" name="Google Shape;1036;p69" title="rt_high_audience_awards_wins_d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925" y="1883675"/>
            <a:ext cx="4046425" cy="11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69"/>
          <p:cNvSpPr/>
          <p:nvPr/>
        </p:nvSpPr>
        <p:spPr>
          <a:xfrm>
            <a:off x="4097154" y="475200"/>
            <a:ext cx="4572000" cy="125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38" name="Google Shape;1038;p69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1039" name="Google Shape;1039;p69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40" name="Google Shape;1040;p69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041" name="Google Shape;1041;p69"/>
          <p:cNvSpPr txBox="1">
            <a:spLocks noGrp="1"/>
          </p:cNvSpPr>
          <p:nvPr>
            <p:ph type="body" idx="6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Visual Effects</a:t>
            </a:r>
            <a:r>
              <a:rPr lang="en" sz="1000">
                <a:solidFill>
                  <a:schemeClr val="lt2"/>
                </a:solidFill>
              </a:rPr>
              <a:t> only makes the </a:t>
            </a:r>
            <a:r>
              <a:rPr lang="en" sz="1000" b="1">
                <a:solidFill>
                  <a:schemeClr val="lt2"/>
                </a:solidFill>
              </a:rPr>
              <a:t>top 5 in Audience Hot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Writing (Original Screenplay)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lang="en" sz="1000" b="1">
                <a:solidFill>
                  <a:schemeClr val="lt2"/>
                </a:solidFill>
              </a:rPr>
              <a:t>Actress/Actor in a Leading Role </a:t>
            </a:r>
            <a:r>
              <a:rPr lang="en" sz="1000">
                <a:solidFill>
                  <a:schemeClr val="lt2"/>
                </a:solidFill>
              </a:rPr>
              <a:t>are three significant awards that only appear as </a:t>
            </a:r>
            <a:r>
              <a:rPr lang="en" sz="1000" b="1">
                <a:solidFill>
                  <a:schemeClr val="lt2"/>
                </a:solidFill>
              </a:rPr>
              <a:t>top awards in</a:t>
            </a:r>
            <a:r>
              <a:rPr lang="en" sz="1000">
                <a:solidFill>
                  <a:schemeClr val="lt2"/>
                </a:solidFill>
              </a:rPr>
              <a:t> </a:t>
            </a:r>
            <a:r>
              <a:rPr lang="en" sz="1000" b="1">
                <a:solidFill>
                  <a:schemeClr val="lt2"/>
                </a:solidFill>
              </a:rPr>
              <a:t>Critic Fresh + Audience Hot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Cinematography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lang="en" sz="1000" b="1">
                <a:solidFill>
                  <a:schemeClr val="lt2"/>
                </a:solidFill>
              </a:rPr>
              <a:t>Production Design</a:t>
            </a:r>
            <a:r>
              <a:rPr lang="en" sz="1000">
                <a:solidFill>
                  <a:schemeClr val="lt2"/>
                </a:solidFill>
              </a:rPr>
              <a:t> appear in </a:t>
            </a:r>
            <a:r>
              <a:rPr lang="en" sz="1000" b="1">
                <a:solidFill>
                  <a:schemeClr val="lt2"/>
                </a:solidFill>
              </a:rPr>
              <a:t>top 5 all three categories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1042" name="Google Shape;1042;p69"/>
          <p:cNvSpPr txBox="1"/>
          <p:nvPr/>
        </p:nvSpPr>
        <p:spPr>
          <a:xfrm>
            <a:off x="4097150" y="136500"/>
            <a:ext cx="4572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Highest Number of Oscar Award Wins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43" name="Google Shape;1043;p69"/>
          <p:cNvSpPr/>
          <p:nvPr/>
        </p:nvSpPr>
        <p:spPr>
          <a:xfrm>
            <a:off x="4169664" y="2350008"/>
            <a:ext cx="1389900" cy="1761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4" name="Google Shape;1044;p69"/>
          <p:cNvSpPr/>
          <p:nvPr/>
        </p:nvSpPr>
        <p:spPr>
          <a:xfrm>
            <a:off x="4188300" y="3502152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5" name="Google Shape;1045;p69"/>
          <p:cNvSpPr/>
          <p:nvPr/>
        </p:nvSpPr>
        <p:spPr>
          <a:xfrm>
            <a:off x="4183800" y="3849624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6" name="Google Shape;1046;p69"/>
          <p:cNvSpPr/>
          <p:nvPr/>
        </p:nvSpPr>
        <p:spPr>
          <a:xfrm>
            <a:off x="4188300" y="4178808"/>
            <a:ext cx="1398900" cy="1749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47" name="Google Shape;1047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7317" t="33378" r="76181" b="34493"/>
          <a:stretch/>
        </p:blipFill>
        <p:spPr>
          <a:xfrm>
            <a:off x="3598133" y="717801"/>
            <a:ext cx="328599" cy="399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69"/>
          <p:cNvSpPr txBox="1"/>
          <p:nvPr/>
        </p:nvSpPr>
        <p:spPr>
          <a:xfrm>
            <a:off x="3508452" y="1046105"/>
            <a:ext cx="50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049" name="Google Shape;1049;p69"/>
          <p:cNvSpPr txBox="1"/>
          <p:nvPr/>
        </p:nvSpPr>
        <p:spPr>
          <a:xfrm>
            <a:off x="3418488" y="2411750"/>
            <a:ext cx="68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1050" name="Google Shape;1050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59246" t="33378" r="26547" b="34493"/>
          <a:stretch/>
        </p:blipFill>
        <p:spPr>
          <a:xfrm>
            <a:off x="3574357" y="2078964"/>
            <a:ext cx="338829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7317" t="33378" r="75982" b="34493"/>
          <a:stretch/>
        </p:blipFill>
        <p:spPr>
          <a:xfrm>
            <a:off x="3095237" y="3549162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9"/>
          <p:cNvSpPr txBox="1"/>
          <p:nvPr/>
        </p:nvSpPr>
        <p:spPr>
          <a:xfrm>
            <a:off x="3038988" y="3872853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53" name="Google Shape;1053;p69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59252" t="33288" r="25859" b="34583"/>
          <a:stretch/>
        </p:blipFill>
        <p:spPr>
          <a:xfrm>
            <a:off x="3597092" y="3549163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9"/>
          <p:cNvSpPr txBox="1"/>
          <p:nvPr/>
        </p:nvSpPr>
        <p:spPr>
          <a:xfrm>
            <a:off x="3404863" y="3873388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5" name="Google Shape;1055;p69"/>
          <p:cNvSpPr/>
          <p:nvPr/>
        </p:nvSpPr>
        <p:spPr>
          <a:xfrm>
            <a:off x="3465752" y="3713238"/>
            <a:ext cx="137700" cy="130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6" name="Google Shape;1056;p69"/>
          <p:cNvSpPr txBox="1">
            <a:spLocks noGrp="1"/>
          </p:cNvSpPr>
          <p:nvPr>
            <p:ph type="body" idx="15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057" name="Google Shape;1057;p69"/>
          <p:cNvSpPr txBox="1">
            <a:spLocks noGrp="1"/>
          </p:cNvSpPr>
          <p:nvPr>
            <p:ph type="body" idx="16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058" name="Google Shape;1058;p69"/>
          <p:cNvSpPr txBox="1"/>
          <p:nvPr/>
        </p:nvSpPr>
        <p:spPr>
          <a:xfrm>
            <a:off x="228600" y="4063050"/>
            <a:ext cx="273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*Discontinued award names have been converted to present day names</a:t>
            </a:r>
            <a:endParaRPr sz="800" i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59" name="Google Shape;1059;p69"/>
          <p:cNvSpPr/>
          <p:nvPr/>
        </p:nvSpPr>
        <p:spPr>
          <a:xfrm>
            <a:off x="4185050" y="548640"/>
            <a:ext cx="4396200" cy="110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60" name="Google Shape;1060;p69" title="rt_high_critic_awards_wins_d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6925" y="548650"/>
            <a:ext cx="4314175" cy="1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0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66" name="Google Shape;1066;p70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067" name="Google Shape;1067;p70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Do critic ratings have a stronger correlation to awards won?</a:t>
            </a:r>
            <a:endParaRPr/>
          </a:p>
        </p:txBody>
      </p:sp>
      <p:sp>
        <p:nvSpPr>
          <p:cNvPr id="1068" name="Google Shape;1068;p70"/>
          <p:cNvSpPr/>
          <p:nvPr/>
        </p:nvSpPr>
        <p:spPr>
          <a:xfrm rot="5400000">
            <a:off x="4303575" y="216085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70"/>
          <p:cNvSpPr/>
          <p:nvPr/>
        </p:nvSpPr>
        <p:spPr>
          <a:xfrm rot="5400000">
            <a:off x="4303575" y="-34574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70"/>
          <p:cNvSpPr/>
          <p:nvPr/>
        </p:nvSpPr>
        <p:spPr>
          <a:xfrm rot="5400000">
            <a:off x="4303575" y="153419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70"/>
          <p:cNvSpPr/>
          <p:nvPr/>
        </p:nvSpPr>
        <p:spPr>
          <a:xfrm rot="5400000">
            <a:off x="4303575" y="280895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70"/>
          <p:cNvSpPr/>
          <p:nvPr/>
        </p:nvSpPr>
        <p:spPr>
          <a:xfrm rot="5400000">
            <a:off x="4303575" y="907555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70"/>
          <p:cNvSpPr txBox="1"/>
          <p:nvPr/>
        </p:nvSpPr>
        <p:spPr>
          <a:xfrm>
            <a:off x="3181125" y="865063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Best Picture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4" name="Google Shape;1074;p70"/>
          <p:cNvSpPr txBox="1"/>
          <p:nvPr/>
        </p:nvSpPr>
        <p:spPr>
          <a:xfrm>
            <a:off x="3181125" y="149167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Directing</a:t>
            </a:r>
            <a:endParaRPr sz="1600">
              <a:solidFill>
                <a:srgbClr val="666666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5" name="Google Shape;1075;p70"/>
          <p:cNvSpPr txBox="1"/>
          <p:nvPr/>
        </p:nvSpPr>
        <p:spPr>
          <a:xfrm>
            <a:off x="3181125" y="2118350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Actor in a Leading Role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6" name="Google Shape;1076;p70"/>
          <p:cNvSpPr txBox="1"/>
          <p:nvPr/>
        </p:nvSpPr>
        <p:spPr>
          <a:xfrm>
            <a:off x="3181125" y="2744988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Actress in a Leading Role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077" name="Google Shape;1077;p70"/>
          <p:cNvSpPr txBox="1"/>
          <p:nvPr/>
        </p:nvSpPr>
        <p:spPr>
          <a:xfrm>
            <a:off x="3181125" y="337167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Original Screenplay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grpSp>
        <p:nvGrpSpPr>
          <p:cNvPr id="1078" name="Google Shape;1078;p70"/>
          <p:cNvGrpSpPr/>
          <p:nvPr/>
        </p:nvGrpSpPr>
        <p:grpSpPr>
          <a:xfrm>
            <a:off x="6053286" y="779041"/>
            <a:ext cx="923573" cy="598800"/>
            <a:chOff x="6237375" y="779041"/>
            <a:chExt cx="775200" cy="598800"/>
          </a:xfrm>
        </p:grpSpPr>
        <p:sp>
          <p:nvSpPr>
            <p:cNvPr id="1079" name="Google Shape;1079;p70"/>
            <p:cNvSpPr/>
            <p:nvPr/>
          </p:nvSpPr>
          <p:spPr>
            <a:xfrm>
              <a:off x="6237375" y="779041"/>
              <a:ext cx="775200" cy="598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0" name="Google Shape;1080;p70"/>
            <p:cNvSpPr txBox="1"/>
            <p:nvPr/>
          </p:nvSpPr>
          <p:spPr>
            <a:xfrm>
              <a:off x="6237375" y="805516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1" name="Google Shape;1081;p70"/>
          <p:cNvGrpSpPr/>
          <p:nvPr/>
        </p:nvGrpSpPr>
        <p:grpSpPr>
          <a:xfrm>
            <a:off x="6996305" y="776638"/>
            <a:ext cx="923573" cy="598800"/>
            <a:chOff x="7172475" y="774288"/>
            <a:chExt cx="775200" cy="598800"/>
          </a:xfrm>
        </p:grpSpPr>
        <p:sp>
          <p:nvSpPr>
            <p:cNvPr id="1082" name="Google Shape;1082;p70"/>
            <p:cNvSpPr/>
            <p:nvPr/>
          </p:nvSpPr>
          <p:spPr>
            <a:xfrm>
              <a:off x="7172475" y="774288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3" name="Google Shape;1083;p70"/>
            <p:cNvSpPr txBox="1"/>
            <p:nvPr/>
          </p:nvSpPr>
          <p:spPr>
            <a:xfrm>
              <a:off x="7172475" y="803127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4" name="Google Shape;1084;p70"/>
          <p:cNvGrpSpPr/>
          <p:nvPr/>
        </p:nvGrpSpPr>
        <p:grpSpPr>
          <a:xfrm>
            <a:off x="7939323" y="779016"/>
            <a:ext cx="923573" cy="598800"/>
            <a:chOff x="8107575" y="779041"/>
            <a:chExt cx="775200" cy="598800"/>
          </a:xfrm>
        </p:grpSpPr>
        <p:sp>
          <p:nvSpPr>
            <p:cNvPr id="1085" name="Google Shape;1085;p70"/>
            <p:cNvSpPr/>
            <p:nvPr/>
          </p:nvSpPr>
          <p:spPr>
            <a:xfrm>
              <a:off x="8107575" y="779041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6" name="Google Shape;1086;p70"/>
            <p:cNvSpPr txBox="1"/>
            <p:nvPr/>
          </p:nvSpPr>
          <p:spPr>
            <a:xfrm>
              <a:off x="8107575" y="805503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87" name="Google Shape;1087;p70"/>
          <p:cNvGrpSpPr/>
          <p:nvPr/>
        </p:nvGrpSpPr>
        <p:grpSpPr>
          <a:xfrm>
            <a:off x="6053278" y="1403900"/>
            <a:ext cx="923573" cy="598800"/>
            <a:chOff x="6237375" y="1403875"/>
            <a:chExt cx="775200" cy="598800"/>
          </a:xfrm>
        </p:grpSpPr>
        <p:sp>
          <p:nvSpPr>
            <p:cNvPr id="1088" name="Google Shape;1088;p70"/>
            <p:cNvSpPr/>
            <p:nvPr/>
          </p:nvSpPr>
          <p:spPr>
            <a:xfrm>
              <a:off x="6237375" y="1403875"/>
              <a:ext cx="775200" cy="598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89" name="Google Shape;1089;p70"/>
            <p:cNvSpPr txBox="1"/>
            <p:nvPr/>
          </p:nvSpPr>
          <p:spPr>
            <a:xfrm>
              <a:off x="6237375" y="1419489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0" name="Google Shape;1090;p70"/>
          <p:cNvGrpSpPr/>
          <p:nvPr/>
        </p:nvGrpSpPr>
        <p:grpSpPr>
          <a:xfrm>
            <a:off x="6995229" y="1400934"/>
            <a:ext cx="923573" cy="598800"/>
            <a:chOff x="7172475" y="1399122"/>
            <a:chExt cx="775200" cy="598800"/>
          </a:xfrm>
        </p:grpSpPr>
        <p:sp>
          <p:nvSpPr>
            <p:cNvPr id="1091" name="Google Shape;1091;p70"/>
            <p:cNvSpPr/>
            <p:nvPr/>
          </p:nvSpPr>
          <p:spPr>
            <a:xfrm>
              <a:off x="7172475" y="1399122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2" name="Google Shape;1092;p70"/>
            <p:cNvSpPr txBox="1"/>
            <p:nvPr/>
          </p:nvSpPr>
          <p:spPr>
            <a:xfrm>
              <a:off x="7172475" y="1427948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3" name="Google Shape;1093;p70"/>
          <p:cNvGrpSpPr/>
          <p:nvPr/>
        </p:nvGrpSpPr>
        <p:grpSpPr>
          <a:xfrm>
            <a:off x="7937181" y="1403312"/>
            <a:ext cx="923573" cy="598800"/>
            <a:chOff x="8107575" y="1403875"/>
            <a:chExt cx="775200" cy="598800"/>
          </a:xfrm>
        </p:grpSpPr>
        <p:sp>
          <p:nvSpPr>
            <p:cNvPr id="1094" name="Google Shape;1094;p70"/>
            <p:cNvSpPr/>
            <p:nvPr/>
          </p:nvSpPr>
          <p:spPr>
            <a:xfrm>
              <a:off x="8107575" y="1403875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5" name="Google Shape;1095;p70"/>
            <p:cNvSpPr txBox="1"/>
            <p:nvPr/>
          </p:nvSpPr>
          <p:spPr>
            <a:xfrm>
              <a:off x="8107575" y="143270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74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6" name="Google Shape;1096;p70"/>
          <p:cNvGrpSpPr/>
          <p:nvPr/>
        </p:nvGrpSpPr>
        <p:grpSpPr>
          <a:xfrm>
            <a:off x="6053283" y="2028759"/>
            <a:ext cx="923573" cy="598800"/>
            <a:chOff x="6237375" y="2028709"/>
            <a:chExt cx="775200" cy="598800"/>
          </a:xfrm>
        </p:grpSpPr>
        <p:sp>
          <p:nvSpPr>
            <p:cNvPr id="1097" name="Google Shape;1097;p70"/>
            <p:cNvSpPr/>
            <p:nvPr/>
          </p:nvSpPr>
          <p:spPr>
            <a:xfrm>
              <a:off x="6237375" y="2028709"/>
              <a:ext cx="775200" cy="598800"/>
            </a:xfrm>
            <a:prstGeom prst="rect">
              <a:avLst/>
            </a:prstGeom>
            <a:solidFill>
              <a:srgbClr val="EAB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98" name="Google Shape;1098;p70"/>
            <p:cNvSpPr txBox="1"/>
            <p:nvPr/>
          </p:nvSpPr>
          <p:spPr>
            <a:xfrm>
              <a:off x="6237375" y="205517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0</a:t>
              </a:r>
              <a:endParaRPr sz="2400">
                <a:solidFill>
                  <a:schemeClr val="dk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099" name="Google Shape;1099;p70"/>
          <p:cNvGrpSpPr/>
          <p:nvPr/>
        </p:nvGrpSpPr>
        <p:grpSpPr>
          <a:xfrm>
            <a:off x="6996301" y="2025193"/>
            <a:ext cx="923573" cy="598800"/>
            <a:chOff x="7172475" y="2023956"/>
            <a:chExt cx="775200" cy="598800"/>
          </a:xfrm>
        </p:grpSpPr>
        <p:sp>
          <p:nvSpPr>
            <p:cNvPr id="1100" name="Google Shape;1100;p70"/>
            <p:cNvSpPr/>
            <p:nvPr/>
          </p:nvSpPr>
          <p:spPr>
            <a:xfrm>
              <a:off x="7172475" y="2023956"/>
              <a:ext cx="775200" cy="598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1" name="Google Shape;1101;p70"/>
            <p:cNvSpPr txBox="1"/>
            <p:nvPr/>
          </p:nvSpPr>
          <p:spPr>
            <a:xfrm>
              <a:off x="7172475" y="2050418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2" name="Google Shape;1102;p70"/>
          <p:cNvGrpSpPr/>
          <p:nvPr/>
        </p:nvGrpSpPr>
        <p:grpSpPr>
          <a:xfrm>
            <a:off x="7939323" y="2027571"/>
            <a:ext cx="923573" cy="598800"/>
            <a:chOff x="8107575" y="2028709"/>
            <a:chExt cx="775200" cy="598800"/>
          </a:xfrm>
        </p:grpSpPr>
        <p:sp>
          <p:nvSpPr>
            <p:cNvPr id="1103" name="Google Shape;1103;p70"/>
            <p:cNvSpPr/>
            <p:nvPr/>
          </p:nvSpPr>
          <p:spPr>
            <a:xfrm>
              <a:off x="8107575" y="2028709"/>
              <a:ext cx="775200" cy="598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4" name="Google Shape;1104;p70"/>
            <p:cNvSpPr txBox="1"/>
            <p:nvPr/>
          </p:nvSpPr>
          <p:spPr>
            <a:xfrm>
              <a:off x="8107575" y="2055172"/>
              <a:ext cx="775200" cy="54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76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5" name="Google Shape;1105;p70"/>
          <p:cNvGrpSpPr/>
          <p:nvPr/>
        </p:nvGrpSpPr>
        <p:grpSpPr>
          <a:xfrm>
            <a:off x="6053278" y="2653615"/>
            <a:ext cx="923573" cy="607800"/>
            <a:chOff x="6237375" y="2653615"/>
            <a:chExt cx="775200" cy="607800"/>
          </a:xfrm>
        </p:grpSpPr>
        <p:sp>
          <p:nvSpPr>
            <p:cNvPr id="1106" name="Google Shape;1106;p70"/>
            <p:cNvSpPr/>
            <p:nvPr/>
          </p:nvSpPr>
          <p:spPr>
            <a:xfrm>
              <a:off x="6237375" y="2653615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07" name="Google Shape;1107;p70"/>
            <p:cNvSpPr txBox="1"/>
            <p:nvPr/>
          </p:nvSpPr>
          <p:spPr>
            <a:xfrm>
              <a:off x="6237375" y="26704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08" name="Google Shape;1108;p70"/>
          <p:cNvGrpSpPr/>
          <p:nvPr/>
        </p:nvGrpSpPr>
        <p:grpSpPr>
          <a:xfrm>
            <a:off x="6995226" y="2651240"/>
            <a:ext cx="923573" cy="607800"/>
            <a:chOff x="7172475" y="2648790"/>
            <a:chExt cx="775200" cy="607800"/>
          </a:xfrm>
        </p:grpSpPr>
        <p:sp>
          <p:nvSpPr>
            <p:cNvPr id="1109" name="Google Shape;1109;p70"/>
            <p:cNvSpPr/>
            <p:nvPr/>
          </p:nvSpPr>
          <p:spPr>
            <a:xfrm>
              <a:off x="7172475" y="2648790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0" name="Google Shape;1110;p70"/>
            <p:cNvSpPr txBox="1"/>
            <p:nvPr/>
          </p:nvSpPr>
          <p:spPr>
            <a:xfrm>
              <a:off x="7172475" y="26766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1" name="Google Shape;1111;p70"/>
          <p:cNvGrpSpPr/>
          <p:nvPr/>
        </p:nvGrpSpPr>
        <p:grpSpPr>
          <a:xfrm>
            <a:off x="7937173" y="2651240"/>
            <a:ext cx="923573" cy="607800"/>
            <a:chOff x="8107575" y="2653615"/>
            <a:chExt cx="775200" cy="607800"/>
          </a:xfrm>
        </p:grpSpPr>
        <p:sp>
          <p:nvSpPr>
            <p:cNvPr id="1112" name="Google Shape;1112;p70"/>
            <p:cNvSpPr/>
            <p:nvPr/>
          </p:nvSpPr>
          <p:spPr>
            <a:xfrm>
              <a:off x="8107575" y="2653615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3" name="Google Shape;1113;p70"/>
            <p:cNvSpPr txBox="1"/>
            <p:nvPr/>
          </p:nvSpPr>
          <p:spPr>
            <a:xfrm>
              <a:off x="8107575" y="2670452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76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4" name="Google Shape;1114;p70"/>
          <p:cNvGrpSpPr/>
          <p:nvPr/>
        </p:nvGrpSpPr>
        <p:grpSpPr>
          <a:xfrm>
            <a:off x="6053281" y="3287546"/>
            <a:ext cx="923573" cy="607800"/>
            <a:chOff x="6237375" y="3287521"/>
            <a:chExt cx="775200" cy="607800"/>
          </a:xfrm>
        </p:grpSpPr>
        <p:sp>
          <p:nvSpPr>
            <p:cNvPr id="1115" name="Google Shape;1115;p70"/>
            <p:cNvSpPr/>
            <p:nvPr/>
          </p:nvSpPr>
          <p:spPr>
            <a:xfrm>
              <a:off x="6237375" y="3287521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6" name="Google Shape;1116;p70"/>
            <p:cNvSpPr txBox="1"/>
            <p:nvPr/>
          </p:nvSpPr>
          <p:spPr>
            <a:xfrm>
              <a:off x="62373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1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17" name="Google Shape;1117;p70"/>
          <p:cNvGrpSpPr/>
          <p:nvPr/>
        </p:nvGrpSpPr>
        <p:grpSpPr>
          <a:xfrm>
            <a:off x="6995231" y="3287546"/>
            <a:ext cx="923573" cy="607800"/>
            <a:chOff x="7172475" y="3282696"/>
            <a:chExt cx="775200" cy="607800"/>
          </a:xfrm>
        </p:grpSpPr>
        <p:sp>
          <p:nvSpPr>
            <p:cNvPr id="1118" name="Google Shape;1118;p70"/>
            <p:cNvSpPr/>
            <p:nvPr/>
          </p:nvSpPr>
          <p:spPr>
            <a:xfrm>
              <a:off x="7172475" y="3282696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19" name="Google Shape;1119;p70"/>
            <p:cNvSpPr txBox="1"/>
            <p:nvPr/>
          </p:nvSpPr>
          <p:spPr>
            <a:xfrm>
              <a:off x="7172475" y="3307121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0" name="Google Shape;1120;p70"/>
          <p:cNvGrpSpPr/>
          <p:nvPr/>
        </p:nvGrpSpPr>
        <p:grpSpPr>
          <a:xfrm>
            <a:off x="7937181" y="3287546"/>
            <a:ext cx="923573" cy="607800"/>
            <a:chOff x="8107575" y="3287521"/>
            <a:chExt cx="775200" cy="607800"/>
          </a:xfrm>
        </p:grpSpPr>
        <p:sp>
          <p:nvSpPr>
            <p:cNvPr id="1121" name="Google Shape;1121;p70"/>
            <p:cNvSpPr/>
            <p:nvPr/>
          </p:nvSpPr>
          <p:spPr>
            <a:xfrm>
              <a:off x="8107575" y="3287521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22" name="Google Shape;1122;p70"/>
            <p:cNvSpPr txBox="1"/>
            <p:nvPr/>
          </p:nvSpPr>
          <p:spPr>
            <a:xfrm>
              <a:off x="81075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82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3" name="Google Shape;1123;p70"/>
          <p:cNvGrpSpPr/>
          <p:nvPr/>
        </p:nvGrpSpPr>
        <p:grpSpPr>
          <a:xfrm>
            <a:off x="6261089" y="165339"/>
            <a:ext cx="507944" cy="636148"/>
            <a:chOff x="5043800" y="3682532"/>
            <a:chExt cx="546000" cy="668293"/>
          </a:xfrm>
        </p:grpSpPr>
        <p:pic>
          <p:nvPicPr>
            <p:cNvPr id="1124" name="Google Shape;1124;p70" title="8e4ea2b6-2097-4eea-a660-3a6ecd064a99.png"/>
            <p:cNvPicPr preferRelativeResize="0"/>
            <p:nvPr/>
          </p:nvPicPr>
          <p:blipFill rotWithShape="1">
            <a:blip r:embed="rId3">
              <a:alphaModFix/>
            </a:blip>
            <a:srcRect l="7317" t="33378" r="76181" b="34493"/>
            <a:stretch/>
          </p:blipFill>
          <p:spPr>
            <a:xfrm>
              <a:off x="5140200" y="3682532"/>
              <a:ext cx="353218" cy="41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5" name="Google Shape;1125;p70"/>
            <p:cNvSpPr txBox="1"/>
            <p:nvPr/>
          </p:nvSpPr>
          <p:spPr>
            <a:xfrm>
              <a:off x="5043800" y="4027425"/>
              <a:ext cx="546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Critic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26" name="Google Shape;1126;p70"/>
          <p:cNvGrpSpPr/>
          <p:nvPr/>
        </p:nvGrpSpPr>
        <p:grpSpPr>
          <a:xfrm>
            <a:off x="7114138" y="169451"/>
            <a:ext cx="687900" cy="640586"/>
            <a:chOff x="5111075" y="3712464"/>
            <a:chExt cx="687900" cy="640586"/>
          </a:xfrm>
        </p:grpSpPr>
        <p:sp>
          <p:nvSpPr>
            <p:cNvPr id="1127" name="Google Shape;1127;p70"/>
            <p:cNvSpPr txBox="1"/>
            <p:nvPr/>
          </p:nvSpPr>
          <p:spPr>
            <a:xfrm>
              <a:off x="5111075" y="4045250"/>
              <a:ext cx="68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Audience</a:t>
              </a:r>
              <a:endParaRPr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  <p:pic>
          <p:nvPicPr>
            <p:cNvPr id="1128" name="Google Shape;1128;p70" title="8e4ea2b6-2097-4eea-a660-3a6ecd064a99.png"/>
            <p:cNvPicPr preferRelativeResize="0"/>
            <p:nvPr/>
          </p:nvPicPr>
          <p:blipFill rotWithShape="1">
            <a:blip r:embed="rId3">
              <a:alphaModFix/>
            </a:blip>
            <a:srcRect l="59246" t="33378" r="26547" b="34493"/>
            <a:stretch/>
          </p:blipFill>
          <p:spPr>
            <a:xfrm>
              <a:off x="5266944" y="3712464"/>
              <a:ext cx="338829" cy="431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9" name="Google Shape;1129;p70"/>
          <p:cNvSpPr txBox="1">
            <a:spLocks noGrp="1"/>
          </p:cNvSpPr>
          <p:nvPr>
            <p:ph type="body" idx="6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30" name="Google Shape;1130;p70"/>
          <p:cNvSpPr txBox="1">
            <a:spLocks noGrp="1"/>
          </p:cNvSpPr>
          <p:nvPr>
            <p:ph type="body" idx="7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1131" name="Google Shape;1131;p70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7929232" y="173750"/>
            <a:ext cx="359271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70"/>
          <p:cNvSpPr txBox="1"/>
          <p:nvPr/>
        </p:nvSpPr>
        <p:spPr>
          <a:xfrm>
            <a:off x="7872984" y="497440"/>
            <a:ext cx="4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33" name="Google Shape;1133;p70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8431088" y="173750"/>
            <a:ext cx="320316" cy="38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70"/>
          <p:cNvSpPr txBox="1"/>
          <p:nvPr/>
        </p:nvSpPr>
        <p:spPr>
          <a:xfrm>
            <a:off x="8238858" y="497975"/>
            <a:ext cx="7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5" name="Google Shape;1135;p70"/>
          <p:cNvSpPr/>
          <p:nvPr/>
        </p:nvSpPr>
        <p:spPr>
          <a:xfrm>
            <a:off x="8299748" y="337825"/>
            <a:ext cx="137700" cy="130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6" name="Google Shape;1136;p70"/>
          <p:cNvSpPr txBox="1">
            <a:spLocks noGrp="1"/>
          </p:cNvSpPr>
          <p:nvPr>
            <p:ph type="body" idx="4294967295"/>
          </p:nvPr>
        </p:nvSpPr>
        <p:spPr>
          <a:xfrm>
            <a:off x="449575" y="1600925"/>
            <a:ext cx="22665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The </a:t>
            </a:r>
            <a:r>
              <a:rPr lang="en" sz="1000" b="1">
                <a:solidFill>
                  <a:schemeClr val="lt2"/>
                </a:solidFill>
              </a:rPr>
              <a:t>most prestigious Oscar awards</a:t>
            </a:r>
            <a:r>
              <a:rPr lang="en" sz="1000">
                <a:solidFill>
                  <a:schemeClr val="lt2"/>
                </a:solidFill>
              </a:rPr>
              <a:t> are awarded </a:t>
            </a:r>
            <a:r>
              <a:rPr lang="en" sz="1000" b="1">
                <a:solidFill>
                  <a:schemeClr val="lt2"/>
                </a:solidFill>
              </a:rPr>
              <a:t>significantly more </a:t>
            </a:r>
            <a:r>
              <a:rPr lang="en" sz="1000">
                <a:solidFill>
                  <a:schemeClr val="lt2"/>
                </a:solidFill>
              </a:rPr>
              <a:t>to </a:t>
            </a:r>
            <a:r>
              <a:rPr lang="en" sz="1000" b="1">
                <a:solidFill>
                  <a:schemeClr val="lt2"/>
                </a:solidFill>
              </a:rPr>
              <a:t>Critic Fresh + Audience Hot 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Best Picture</a:t>
            </a:r>
            <a:r>
              <a:rPr lang="en" sz="1000">
                <a:solidFill>
                  <a:schemeClr val="lt2"/>
                </a:solidFill>
              </a:rPr>
              <a:t> and </a:t>
            </a:r>
            <a:r>
              <a:rPr lang="en" sz="1000" b="1">
                <a:solidFill>
                  <a:schemeClr val="lt2"/>
                </a:solidFill>
              </a:rPr>
              <a:t>Directing</a:t>
            </a:r>
            <a:r>
              <a:rPr lang="en" sz="1000">
                <a:solidFill>
                  <a:schemeClr val="lt2"/>
                </a:solidFill>
              </a:rPr>
              <a:t> have </a:t>
            </a:r>
            <a:r>
              <a:rPr lang="en" sz="1000" b="1">
                <a:solidFill>
                  <a:schemeClr val="lt2"/>
                </a:solidFill>
              </a:rPr>
              <a:t>never been won by Audience Hot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Only </a:t>
            </a:r>
            <a:r>
              <a:rPr lang="en" sz="1000" b="1">
                <a:solidFill>
                  <a:schemeClr val="lt2"/>
                </a:solidFill>
              </a:rPr>
              <a:t>3 Audience Stale Best Picture winners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Tom Jones (1963)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Around the World in 80 Days (1956)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The Greatest Show on Earth (1952), </a:t>
            </a:r>
            <a:r>
              <a:rPr lang="en" sz="1000" b="1">
                <a:solidFill>
                  <a:schemeClr val="lt2"/>
                </a:solidFill>
              </a:rPr>
              <a:t>also a Critic Splat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sp>
        <p:nvSpPr>
          <p:cNvPr id="1137" name="Google Shape;1137;p70"/>
          <p:cNvSpPr/>
          <p:nvPr/>
        </p:nvSpPr>
        <p:spPr>
          <a:xfrm rot="5400000">
            <a:off x="4303575" y="2787500"/>
            <a:ext cx="607800" cy="28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70"/>
          <p:cNvSpPr txBox="1"/>
          <p:nvPr/>
        </p:nvSpPr>
        <p:spPr>
          <a:xfrm>
            <a:off x="3181125" y="3998325"/>
            <a:ext cx="285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Total</a:t>
            </a:r>
            <a:endParaRPr sz="16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grpSp>
        <p:nvGrpSpPr>
          <p:cNvPr id="1139" name="Google Shape;1139;p70"/>
          <p:cNvGrpSpPr/>
          <p:nvPr/>
        </p:nvGrpSpPr>
        <p:grpSpPr>
          <a:xfrm>
            <a:off x="6054356" y="3912346"/>
            <a:ext cx="923573" cy="607800"/>
            <a:chOff x="6237375" y="3287521"/>
            <a:chExt cx="775200" cy="607800"/>
          </a:xfrm>
        </p:grpSpPr>
        <p:sp>
          <p:nvSpPr>
            <p:cNvPr id="1140" name="Google Shape;1140;p70"/>
            <p:cNvSpPr/>
            <p:nvPr/>
          </p:nvSpPr>
          <p:spPr>
            <a:xfrm>
              <a:off x="6237375" y="3287521"/>
              <a:ext cx="775200" cy="60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1" name="Google Shape;1141;p70"/>
            <p:cNvSpPr txBox="1"/>
            <p:nvPr/>
          </p:nvSpPr>
          <p:spPr>
            <a:xfrm>
              <a:off x="62373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5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42" name="Google Shape;1142;p70"/>
          <p:cNvGrpSpPr/>
          <p:nvPr/>
        </p:nvGrpSpPr>
        <p:grpSpPr>
          <a:xfrm>
            <a:off x="6996306" y="3912346"/>
            <a:ext cx="923573" cy="607800"/>
            <a:chOff x="7172475" y="3282696"/>
            <a:chExt cx="775200" cy="607800"/>
          </a:xfrm>
        </p:grpSpPr>
        <p:sp>
          <p:nvSpPr>
            <p:cNvPr id="1143" name="Google Shape;1143;p70"/>
            <p:cNvSpPr/>
            <p:nvPr/>
          </p:nvSpPr>
          <p:spPr>
            <a:xfrm>
              <a:off x="7172475" y="3282696"/>
              <a:ext cx="775200" cy="60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4" name="Google Shape;1144;p70"/>
            <p:cNvSpPr txBox="1"/>
            <p:nvPr/>
          </p:nvSpPr>
          <p:spPr>
            <a:xfrm>
              <a:off x="7172475" y="3307121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5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grpSp>
        <p:nvGrpSpPr>
          <p:cNvPr id="1145" name="Google Shape;1145;p70"/>
          <p:cNvGrpSpPr/>
          <p:nvPr/>
        </p:nvGrpSpPr>
        <p:grpSpPr>
          <a:xfrm>
            <a:off x="7938256" y="3912346"/>
            <a:ext cx="923573" cy="607800"/>
            <a:chOff x="8107575" y="3287521"/>
            <a:chExt cx="775200" cy="607800"/>
          </a:xfrm>
        </p:grpSpPr>
        <p:sp>
          <p:nvSpPr>
            <p:cNvPr id="1146" name="Google Shape;1146;p70"/>
            <p:cNvSpPr/>
            <p:nvPr/>
          </p:nvSpPr>
          <p:spPr>
            <a:xfrm>
              <a:off x="8107575" y="3287521"/>
              <a:ext cx="775200" cy="6078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147" name="Google Shape;1147;p70"/>
            <p:cNvSpPr txBox="1"/>
            <p:nvPr/>
          </p:nvSpPr>
          <p:spPr>
            <a:xfrm>
              <a:off x="8107575" y="3314346"/>
              <a:ext cx="77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Work Sans ExtraBold"/>
                  <a:ea typeface="Work Sans ExtraBold"/>
                  <a:cs typeface="Work Sans ExtraBold"/>
                  <a:sym typeface="Work Sans ExtraBold"/>
                </a:rPr>
                <a:t>379</a:t>
              </a:r>
              <a:endParaRPr sz="2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endParaRPr>
            </a:p>
          </p:txBody>
        </p:sp>
      </p:grpSp>
      <p:sp>
        <p:nvSpPr>
          <p:cNvPr id="1148" name="Google Shape;1148;p70"/>
          <p:cNvSpPr txBox="1"/>
          <p:nvPr/>
        </p:nvSpPr>
        <p:spPr>
          <a:xfrm>
            <a:off x="3196720" y="412475"/>
            <a:ext cx="285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Most Prestigious Oscar Awards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71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54" name="Google Shape;1154;p71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55" name="Google Shape;1155;p71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156" name="Google Shape;1156;p71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1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58" name="Google Shape;1158;p71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2"/>
          <p:cNvSpPr txBox="1">
            <a:spLocks noGrp="1"/>
          </p:cNvSpPr>
          <p:nvPr>
            <p:ph type="title"/>
          </p:nvPr>
        </p:nvSpPr>
        <p:spPr>
          <a:xfrm>
            <a:off x="440675" y="612672"/>
            <a:ext cx="2277300" cy="40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164" name="Google Shape;1164;p72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65" name="Google Shape;1165;p72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66" name="Google Shape;1166;p72"/>
          <p:cNvSpPr txBox="1">
            <a:spLocks noGrp="1"/>
          </p:cNvSpPr>
          <p:nvPr>
            <p:ph type="body" idx="14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67" name="Google Shape;1167;p72"/>
          <p:cNvSpPr txBox="1">
            <a:spLocks noGrp="1"/>
          </p:cNvSpPr>
          <p:nvPr>
            <p:ph type="body" idx="1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168" name="Google Shape;1168;p72"/>
          <p:cNvSpPr txBox="1">
            <a:spLocks noGrp="1"/>
          </p:cNvSpPr>
          <p:nvPr>
            <p:ph type="subTitle" idx="3"/>
          </p:nvPr>
        </p:nvSpPr>
        <p:spPr>
          <a:xfrm>
            <a:off x="6390375" y="30380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169" name="Google Shape;1169;p72"/>
          <p:cNvSpPr txBox="1">
            <a:spLocks noGrp="1"/>
          </p:cNvSpPr>
          <p:nvPr>
            <p:ph type="subTitle" idx="3"/>
          </p:nvPr>
        </p:nvSpPr>
        <p:spPr>
          <a:xfrm>
            <a:off x="3426268" y="159522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</a:t>
            </a:r>
            <a:endParaRPr/>
          </a:p>
        </p:txBody>
      </p:sp>
      <p:sp>
        <p:nvSpPr>
          <p:cNvPr id="1170" name="Google Shape;1170;p72"/>
          <p:cNvSpPr txBox="1">
            <a:spLocks noGrp="1"/>
          </p:cNvSpPr>
          <p:nvPr>
            <p:ph type="body" idx="4"/>
          </p:nvPr>
        </p:nvSpPr>
        <p:spPr>
          <a:xfrm>
            <a:off x="3431113" y="3242546"/>
            <a:ext cx="2277000" cy="1231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Clear distinction between directors</a:t>
            </a:r>
            <a:r>
              <a:rPr lang="en" sz="1000">
                <a:solidFill>
                  <a:schemeClr val="lt2"/>
                </a:solidFill>
              </a:rPr>
              <a:t> in each category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Movie directors </a:t>
            </a:r>
            <a:r>
              <a:rPr lang="en" sz="1000" b="1">
                <a:solidFill>
                  <a:schemeClr val="lt2"/>
                </a:solidFill>
              </a:rPr>
              <a:t>liked by audiences and not critics</a:t>
            </a:r>
            <a:r>
              <a:rPr lang="en" sz="1000">
                <a:solidFill>
                  <a:schemeClr val="lt2"/>
                </a:solidFill>
              </a:rPr>
              <a:t> are most often in </a:t>
            </a:r>
            <a:r>
              <a:rPr lang="en" sz="1000" b="1">
                <a:solidFill>
                  <a:schemeClr val="lt2"/>
                </a:solidFill>
              </a:rPr>
              <a:t>niche</a:t>
            </a:r>
            <a:r>
              <a:rPr lang="en" sz="1000">
                <a:solidFill>
                  <a:schemeClr val="lt2"/>
                </a:solidFill>
              </a:rPr>
              <a:t> market segments or about </a:t>
            </a:r>
            <a:r>
              <a:rPr lang="en" sz="1000" b="1">
                <a:solidFill>
                  <a:schemeClr val="lt2"/>
                </a:solidFill>
              </a:rPr>
              <a:t>narrow-interest</a:t>
            </a:r>
            <a:r>
              <a:rPr lang="en" sz="1000">
                <a:solidFill>
                  <a:schemeClr val="lt2"/>
                </a:solidFill>
              </a:rPr>
              <a:t> topics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1" name="Google Shape;1171;p72"/>
          <p:cNvSpPr txBox="1">
            <a:spLocks noGrp="1"/>
          </p:cNvSpPr>
          <p:nvPr>
            <p:ph type="subTitle" idx="6"/>
          </p:nvPr>
        </p:nvSpPr>
        <p:spPr>
          <a:xfrm>
            <a:off x="3434863" y="3035808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DIRECTORS</a:t>
            </a:r>
            <a:endParaRPr/>
          </a:p>
        </p:txBody>
      </p:sp>
      <p:sp>
        <p:nvSpPr>
          <p:cNvPr id="1172" name="Google Shape;1172;p72"/>
          <p:cNvSpPr txBox="1">
            <a:spLocks noGrp="1"/>
          </p:cNvSpPr>
          <p:nvPr>
            <p:ph type="body" idx="7"/>
          </p:nvPr>
        </p:nvSpPr>
        <p:spPr>
          <a:xfrm>
            <a:off x="6424725" y="1810624"/>
            <a:ext cx="2277000" cy="92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numbers </a:t>
            </a:r>
            <a:r>
              <a:rPr lang="en" sz="1000" b="1">
                <a:solidFill>
                  <a:schemeClr val="lt2"/>
                </a:solidFill>
              </a:rPr>
              <a:t>suffer if audiences don’t like a movie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Highest </a:t>
            </a:r>
            <a:r>
              <a:rPr lang="en" sz="1000">
                <a:solidFill>
                  <a:schemeClr val="lt2"/>
                </a:solidFill>
              </a:rPr>
              <a:t>box office numbers result from </a:t>
            </a:r>
            <a:r>
              <a:rPr lang="en" sz="1000" b="1">
                <a:solidFill>
                  <a:schemeClr val="lt2"/>
                </a:solidFill>
              </a:rPr>
              <a:t>both audiences and critics liking a movie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3" name="Google Shape;1173;p72"/>
          <p:cNvSpPr txBox="1">
            <a:spLocks noGrp="1"/>
          </p:cNvSpPr>
          <p:nvPr>
            <p:ph type="subTitle" idx="9"/>
          </p:nvPr>
        </p:nvSpPr>
        <p:spPr>
          <a:xfrm>
            <a:off x="6421425" y="1591056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OFFICE</a:t>
            </a:r>
            <a:endParaRPr/>
          </a:p>
        </p:txBody>
      </p:sp>
      <p:sp>
        <p:nvSpPr>
          <p:cNvPr id="1174" name="Google Shape;1174;p72"/>
          <p:cNvSpPr txBox="1">
            <a:spLocks noGrp="1"/>
          </p:cNvSpPr>
          <p:nvPr>
            <p:ph type="body" idx="16"/>
          </p:nvPr>
        </p:nvSpPr>
        <p:spPr>
          <a:xfrm>
            <a:off x="3433538" y="1818825"/>
            <a:ext cx="2287500" cy="12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Everyone </a:t>
            </a:r>
            <a:r>
              <a:rPr lang="en" sz="1000">
                <a:solidFill>
                  <a:schemeClr val="lt2"/>
                </a:solidFill>
              </a:rPr>
              <a:t>likes </a:t>
            </a:r>
            <a:r>
              <a:rPr lang="en" sz="1000" b="1">
                <a:solidFill>
                  <a:schemeClr val="lt2"/>
                </a:solidFill>
              </a:rPr>
              <a:t>Drama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lang="en" sz="1000" b="1">
                <a:solidFill>
                  <a:schemeClr val="lt2"/>
                </a:solidFill>
              </a:rPr>
              <a:t>Comedy</a:t>
            </a:r>
            <a:r>
              <a:rPr lang="en" sz="1000">
                <a:solidFill>
                  <a:schemeClr val="lt2"/>
                </a:solidFill>
              </a:rPr>
              <a:t>, </a:t>
            </a:r>
            <a:r>
              <a:rPr lang="en" sz="1000" b="1">
                <a:solidFill>
                  <a:schemeClr val="lt2"/>
                </a:solidFill>
              </a:rPr>
              <a:t>Mystery &amp; Thriller</a:t>
            </a:r>
            <a:r>
              <a:rPr lang="en" sz="1000">
                <a:solidFill>
                  <a:schemeClr val="lt2"/>
                </a:solidFill>
              </a:rPr>
              <a:t> movies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Critics prefer Horror</a:t>
            </a:r>
            <a:r>
              <a:rPr lang="en" sz="1000">
                <a:solidFill>
                  <a:schemeClr val="lt2"/>
                </a:solidFill>
              </a:rPr>
              <a:t> more whereas </a:t>
            </a:r>
            <a:r>
              <a:rPr lang="en" sz="1000" b="1">
                <a:solidFill>
                  <a:schemeClr val="lt2"/>
                </a:solidFill>
              </a:rPr>
              <a:t>audiences like Romance and Action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1175" name="Google Shape;1175;p72"/>
          <p:cNvSpPr txBox="1">
            <a:spLocks noGrp="1"/>
          </p:cNvSpPr>
          <p:nvPr>
            <p:ph type="subTitle" idx="3"/>
          </p:nvPr>
        </p:nvSpPr>
        <p:spPr>
          <a:xfrm>
            <a:off x="437043" y="1591056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1176" name="Google Shape;1176;p72"/>
          <p:cNvSpPr txBox="1">
            <a:spLocks noGrp="1"/>
          </p:cNvSpPr>
          <p:nvPr>
            <p:ph type="body" idx="16"/>
          </p:nvPr>
        </p:nvSpPr>
        <p:spPr>
          <a:xfrm>
            <a:off x="451588" y="1797804"/>
            <a:ext cx="2287500" cy="12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Gap </a:t>
            </a:r>
            <a:r>
              <a:rPr lang="en" sz="1000">
                <a:solidFill>
                  <a:schemeClr val="lt2"/>
                </a:solidFill>
              </a:rPr>
              <a:t>between critics and audiences has been </a:t>
            </a:r>
            <a:r>
              <a:rPr lang="en" sz="1000" b="1">
                <a:solidFill>
                  <a:schemeClr val="lt2"/>
                </a:solidFill>
              </a:rPr>
              <a:t>increasing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Movies rated positively by both</a:t>
            </a:r>
            <a:r>
              <a:rPr lang="en" sz="1000">
                <a:solidFill>
                  <a:schemeClr val="lt2"/>
                </a:solidFill>
              </a:rPr>
              <a:t> critics and audiences have </a:t>
            </a:r>
            <a:r>
              <a:rPr lang="en" sz="1000" b="1">
                <a:solidFill>
                  <a:schemeClr val="lt2"/>
                </a:solidFill>
              </a:rPr>
              <a:t>decreased</a:t>
            </a:r>
            <a:r>
              <a:rPr lang="en" sz="1000">
                <a:solidFill>
                  <a:schemeClr val="lt2"/>
                </a:solidFill>
              </a:rPr>
              <a:t>, but there is a </a:t>
            </a:r>
            <a:r>
              <a:rPr lang="en" sz="1000" b="1">
                <a:solidFill>
                  <a:schemeClr val="lt2"/>
                </a:solidFill>
              </a:rPr>
              <a:t>recent upward trend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1177" name="Google Shape;1177;p72"/>
          <p:cNvSpPr txBox="1">
            <a:spLocks noGrp="1"/>
          </p:cNvSpPr>
          <p:nvPr>
            <p:ph type="body" idx="4"/>
          </p:nvPr>
        </p:nvSpPr>
        <p:spPr>
          <a:xfrm>
            <a:off x="6393675" y="3244850"/>
            <a:ext cx="2277000" cy="1231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Audiences </a:t>
            </a:r>
            <a:r>
              <a:rPr lang="en" sz="1000">
                <a:solidFill>
                  <a:schemeClr val="lt2"/>
                </a:solidFill>
              </a:rPr>
              <a:t>alone drive </a:t>
            </a:r>
            <a:r>
              <a:rPr lang="en" sz="1000" b="1">
                <a:solidFill>
                  <a:schemeClr val="lt2"/>
                </a:solidFill>
              </a:rPr>
              <a:t>more wins than critics </a:t>
            </a:r>
            <a:r>
              <a:rPr lang="en" sz="1000">
                <a:solidFill>
                  <a:schemeClr val="lt2"/>
                </a:solidFill>
              </a:rPr>
              <a:t>alone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Highest number</a:t>
            </a:r>
            <a:r>
              <a:rPr lang="en" sz="1000">
                <a:solidFill>
                  <a:schemeClr val="lt2"/>
                </a:solidFill>
              </a:rPr>
              <a:t> of awards and the </a:t>
            </a:r>
            <a:r>
              <a:rPr lang="en" sz="1000" b="1">
                <a:solidFill>
                  <a:schemeClr val="lt2"/>
                </a:solidFill>
              </a:rPr>
              <a:t>most prestigious</a:t>
            </a:r>
            <a:r>
              <a:rPr lang="en" sz="1000">
                <a:solidFill>
                  <a:schemeClr val="lt2"/>
                </a:solidFill>
              </a:rPr>
              <a:t> awards overwhelmingly go to movies with </a:t>
            </a:r>
            <a:r>
              <a:rPr lang="en" sz="1000" b="1">
                <a:solidFill>
                  <a:schemeClr val="lt2"/>
                </a:solidFill>
              </a:rPr>
              <a:t>both high audience and critic reviews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78" name="Google Shape;1178;p72"/>
          <p:cNvSpPr txBox="1"/>
          <p:nvPr/>
        </p:nvSpPr>
        <p:spPr>
          <a:xfrm>
            <a:off x="3198650" y="1013957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2. And there are some clear preferences between critics and audience.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79" name="Google Shape;1179;p72"/>
          <p:cNvSpPr txBox="1"/>
          <p:nvPr/>
        </p:nvSpPr>
        <p:spPr>
          <a:xfrm>
            <a:off x="251800" y="1018032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1. There is a trending gap between critics and audiences.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180" name="Google Shape;1180;p72"/>
          <p:cNvSpPr txBox="1"/>
          <p:nvPr/>
        </p:nvSpPr>
        <p:spPr>
          <a:xfrm>
            <a:off x="6145500" y="1013950"/>
            <a:ext cx="27285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3. But critics + audiences both influence box office numbers and awards.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3"/>
          <p:cNvSpPr txBox="1">
            <a:spLocks noGrp="1"/>
          </p:cNvSpPr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</a:t>
            </a:r>
            <a:endParaRPr/>
          </a:p>
        </p:txBody>
      </p:sp>
      <p:sp>
        <p:nvSpPr>
          <p:cNvPr id="1186" name="Google Shape;1186;p7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87" name="Google Shape;1187;p73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88" name="Google Shape;1188;p73"/>
          <p:cNvSpPr txBox="1">
            <a:spLocks noGrp="1"/>
          </p:cNvSpPr>
          <p:nvPr>
            <p:ph type="body" idx="14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189" name="Google Shape;1189;p73"/>
          <p:cNvSpPr txBox="1">
            <a:spLocks noGrp="1"/>
          </p:cNvSpPr>
          <p:nvPr>
            <p:ph type="body" idx="1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1190" name="Google Shape;1190;p73"/>
          <p:cNvSpPr txBox="1">
            <a:spLocks noGrp="1"/>
          </p:cNvSpPr>
          <p:nvPr>
            <p:ph type="body" idx="4"/>
          </p:nvPr>
        </p:nvSpPr>
        <p:spPr>
          <a:xfrm>
            <a:off x="442700" y="1900800"/>
            <a:ext cx="2277000" cy="769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Fan of a movie director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Interest in low-budget films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the horror film genre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91" name="Google Shape;1191;p73"/>
          <p:cNvSpPr txBox="1">
            <a:spLocks noGrp="1"/>
          </p:cNvSpPr>
          <p:nvPr>
            <p:ph type="subTitle" idx="6"/>
          </p:nvPr>
        </p:nvSpPr>
        <p:spPr>
          <a:xfrm>
            <a:off x="439400" y="152403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 FRESH</a:t>
            </a:r>
            <a:endParaRPr/>
          </a:p>
        </p:txBody>
      </p:sp>
      <p:sp>
        <p:nvSpPr>
          <p:cNvPr id="1192" name="Google Shape;1192;p73"/>
          <p:cNvSpPr txBox="1">
            <a:spLocks noGrp="1"/>
          </p:cNvSpPr>
          <p:nvPr>
            <p:ph type="body" idx="7"/>
          </p:nvPr>
        </p:nvSpPr>
        <p:spPr>
          <a:xfrm>
            <a:off x="3421900" y="1900800"/>
            <a:ext cx="2277000" cy="16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In a niche market or topic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Children’s movies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Politically-leaning movies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Religious movies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Fan of the book, comic or movie series</a:t>
            </a:r>
            <a:endParaRPr sz="10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action or romance movies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93" name="Google Shape;1193;p73"/>
          <p:cNvSpPr txBox="1">
            <a:spLocks noGrp="1"/>
          </p:cNvSpPr>
          <p:nvPr>
            <p:ph type="subTitle" idx="9"/>
          </p:nvPr>
        </p:nvSpPr>
        <p:spPr>
          <a:xfrm>
            <a:off x="3418600" y="1524032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HOT</a:t>
            </a:r>
            <a:endParaRPr/>
          </a:p>
        </p:txBody>
      </p:sp>
      <p:pic>
        <p:nvPicPr>
          <p:cNvPr id="1194" name="Google Shape;1194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6616323" y="351485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3"/>
          <p:cNvSpPr txBox="1"/>
          <p:nvPr/>
        </p:nvSpPr>
        <p:spPr>
          <a:xfrm>
            <a:off x="6616325" y="4182375"/>
            <a:ext cx="72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196" name="Google Shape;1196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7755677" y="3511175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3"/>
          <p:cNvSpPr txBox="1"/>
          <p:nvPr/>
        </p:nvSpPr>
        <p:spPr>
          <a:xfrm>
            <a:off x="7611725" y="4183525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198" name="Google Shape;1198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4258264" y="3490600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3"/>
          <p:cNvSpPr txBox="1"/>
          <p:nvPr/>
        </p:nvSpPr>
        <p:spPr>
          <a:xfrm>
            <a:off x="4020138" y="4175513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1200" name="Google Shape;1200;p7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1205598" y="3507288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3"/>
          <p:cNvSpPr txBox="1"/>
          <p:nvPr/>
        </p:nvSpPr>
        <p:spPr>
          <a:xfrm>
            <a:off x="1089775" y="4187388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1202" name="Google Shape;1202;p73"/>
          <p:cNvSpPr/>
          <p:nvPr/>
        </p:nvSpPr>
        <p:spPr>
          <a:xfrm>
            <a:off x="7422581" y="3835113"/>
            <a:ext cx="290700" cy="276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3" name="Google Shape;1203;p73"/>
          <p:cNvSpPr txBox="1">
            <a:spLocks noGrp="1"/>
          </p:cNvSpPr>
          <p:nvPr>
            <p:ph type="body" idx="7"/>
          </p:nvPr>
        </p:nvSpPr>
        <p:spPr>
          <a:xfrm>
            <a:off x="6401100" y="1901952"/>
            <a:ext cx="2277000" cy="1231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Highest odds of enjoying a movie if both critics and audiences rated it positively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Enjoy blockbuster movies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Want to watch award show nominees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204" name="Google Shape;1204;p73"/>
          <p:cNvSpPr txBox="1">
            <a:spLocks noGrp="1"/>
          </p:cNvSpPr>
          <p:nvPr>
            <p:ph type="subTitle" idx="9"/>
          </p:nvPr>
        </p:nvSpPr>
        <p:spPr>
          <a:xfrm>
            <a:off x="6397800" y="1544045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 FRESH + AUDIENCE HOT</a:t>
            </a:r>
            <a:endParaRPr/>
          </a:p>
        </p:txBody>
      </p:sp>
      <p:sp>
        <p:nvSpPr>
          <p:cNvPr id="1205" name="Google Shape;1205;p73"/>
          <p:cNvSpPr txBox="1"/>
          <p:nvPr/>
        </p:nvSpPr>
        <p:spPr>
          <a:xfrm>
            <a:off x="251800" y="1399032"/>
            <a:ext cx="2728500" cy="33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 FRESH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06" name="Google Shape;1206;p73"/>
          <p:cNvSpPr txBox="1"/>
          <p:nvPr/>
        </p:nvSpPr>
        <p:spPr>
          <a:xfrm>
            <a:off x="3196150" y="1399032"/>
            <a:ext cx="2728500" cy="33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 HOT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1207" name="Google Shape;1207;p73"/>
          <p:cNvSpPr txBox="1"/>
          <p:nvPr/>
        </p:nvSpPr>
        <p:spPr>
          <a:xfrm>
            <a:off x="6175350" y="1399032"/>
            <a:ext cx="2728500" cy="338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 FRESH + AUDIENCE HOT</a:t>
            </a:r>
            <a:endParaRPr sz="10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4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213" name="Google Shape;1213;p7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214" name="Google Shape;1214;p7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4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1216" name="Google Shape;1216;p74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75" descr="Green and black sneakers against yellow background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904" b="1895"/>
          <a:stretch/>
        </p:blipFill>
        <p:spPr>
          <a:xfrm>
            <a:off x="0" y="0"/>
            <a:ext cx="2962499" cy="1900799"/>
          </a:xfrm>
          <a:prstGeom prst="rect">
            <a:avLst/>
          </a:prstGeom>
        </p:spPr>
      </p:pic>
      <p:pic>
        <p:nvPicPr>
          <p:cNvPr id="1222" name="Google Shape;1222;p75" descr="Low angle view of runner against clear blue sky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9009" r="9009"/>
          <a:stretch/>
        </p:blipFill>
        <p:spPr>
          <a:xfrm>
            <a:off x="2962500" y="0"/>
            <a:ext cx="3474601" cy="2824799"/>
          </a:xfrm>
          <a:prstGeom prst="rect">
            <a:avLst/>
          </a:prstGeom>
        </p:spPr>
      </p:pic>
      <p:pic>
        <p:nvPicPr>
          <p:cNvPr id="1223" name="Google Shape;1223;p75" descr="White shoe lace against orange background.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9755" r="19755"/>
          <a:stretch/>
        </p:blipFill>
        <p:spPr>
          <a:xfrm>
            <a:off x="0" y="1900800"/>
            <a:ext cx="2962499" cy="3242701"/>
          </a:xfrm>
          <a:prstGeom prst="rect">
            <a:avLst/>
          </a:prstGeom>
        </p:spPr>
      </p:pic>
      <p:pic>
        <p:nvPicPr>
          <p:cNvPr id="1224" name="Google Shape;1224;p75" descr="Colorful sneaker against red and yellow background.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9" b="9"/>
          <a:stretch/>
        </p:blipFill>
        <p:spPr>
          <a:xfrm>
            <a:off x="2962500" y="2824800"/>
            <a:ext cx="3474601" cy="2318699"/>
          </a:xfrm>
          <a:prstGeom prst="rect">
            <a:avLst/>
          </a:prstGeom>
        </p:spPr>
      </p:pic>
      <p:pic>
        <p:nvPicPr>
          <p:cNvPr id="1225" name="Google Shape;1225;p75" descr="Runner against red background.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6610" r="48286"/>
          <a:stretch/>
        </p:blipFill>
        <p:spPr>
          <a:xfrm>
            <a:off x="6437100" y="0"/>
            <a:ext cx="2706898" cy="5143499"/>
          </a:xfrm>
          <a:prstGeom prst="rect">
            <a:avLst/>
          </a:prstGeom>
        </p:spPr>
      </p:pic>
      <p:sp>
        <p:nvSpPr>
          <p:cNvPr id="1226" name="Google Shape;1226;p75"/>
          <p:cNvSpPr/>
          <p:nvPr/>
        </p:nvSpPr>
        <p:spPr>
          <a:xfrm>
            <a:off x="-75" y="1900700"/>
            <a:ext cx="2962500" cy="32427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7" name="Google Shape;1227;p75"/>
          <p:cNvSpPr/>
          <p:nvPr/>
        </p:nvSpPr>
        <p:spPr>
          <a:xfrm>
            <a:off x="0" y="0"/>
            <a:ext cx="2962500" cy="190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8" name="Google Shape;1228;p75"/>
          <p:cNvSpPr/>
          <p:nvPr/>
        </p:nvSpPr>
        <p:spPr>
          <a:xfrm>
            <a:off x="2962500" y="0"/>
            <a:ext cx="3474600" cy="282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9" name="Google Shape;1229;p75"/>
          <p:cNvSpPr/>
          <p:nvPr/>
        </p:nvSpPr>
        <p:spPr>
          <a:xfrm>
            <a:off x="2962500" y="2824800"/>
            <a:ext cx="3474600" cy="231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0" name="Google Shape;1230;p75"/>
          <p:cNvSpPr/>
          <p:nvPr/>
        </p:nvSpPr>
        <p:spPr>
          <a:xfrm>
            <a:off x="6437100" y="0"/>
            <a:ext cx="27069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6" name="Google Shape;546;p50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47" name="Google Shape;547;p50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48" name="Google Shape;548;p50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0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13" y="3663480"/>
            <a:ext cx="1029725" cy="998096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0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51" name="Google Shape;551;p50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/>
          <p:nvPr/>
        </p:nvSpPr>
        <p:spPr>
          <a:xfrm>
            <a:off x="3191400" y="241150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3191450" y="3528150"/>
            <a:ext cx="5685900" cy="977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3191450" y="1336825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3191450" y="2432475"/>
            <a:ext cx="56859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 SCORING</a:t>
            </a:r>
            <a:endParaRPr/>
          </a:p>
        </p:txBody>
      </p:sp>
      <p:sp>
        <p:nvSpPr>
          <p:cNvPr id="561" name="Google Shape;561;p51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62" name="Google Shape;562;p51"/>
          <p:cNvSpPr txBox="1">
            <a:spLocks noGrp="1"/>
          </p:cNvSpPr>
          <p:nvPr>
            <p:ph type="subTitle" idx="7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3" name="Google Shape;563;p51"/>
          <p:cNvSpPr txBox="1">
            <a:spLocks noGrp="1"/>
          </p:cNvSpPr>
          <p:nvPr>
            <p:ph type="body" idx="16"/>
          </p:nvPr>
        </p:nvSpPr>
        <p:spPr>
          <a:xfrm>
            <a:off x="4259375" y="670900"/>
            <a:ext cx="4492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Critic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60% or more reviews are positive (3.5 or more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Work Sans Medium"/>
                <a:ea typeface="Work Sans Medium"/>
                <a:cs typeface="Work Sans Medium"/>
                <a:sym typeface="Work Sans Medium"/>
              </a:rPr>
              <a:t>90% score means 90% of critic reviewers rated the movie 3.5/5 or highe</a:t>
            </a: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64" name="Google Shape;564;p51"/>
          <p:cNvSpPr txBox="1">
            <a:spLocks noGrp="1"/>
          </p:cNvSpPr>
          <p:nvPr>
            <p:ph type="subTitle" idx="4294967295"/>
          </p:nvPr>
        </p:nvSpPr>
        <p:spPr>
          <a:xfrm>
            <a:off x="4259375" y="4673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FRESH</a:t>
            </a:r>
            <a:endParaRPr/>
          </a:p>
        </p:txBody>
      </p:sp>
      <p:pic>
        <p:nvPicPr>
          <p:cNvPr id="565" name="Google Shape;565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46" t="33378" r="26547" b="34493"/>
          <a:stretch/>
        </p:blipFill>
        <p:spPr>
          <a:xfrm>
            <a:off x="3345112" y="2510875"/>
            <a:ext cx="645651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23833" t="33378" r="58090" b="34493"/>
          <a:stretch/>
        </p:blipFill>
        <p:spPr>
          <a:xfrm>
            <a:off x="3328262" y="1415213"/>
            <a:ext cx="821499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5815" t="33378" r="7684" b="34493"/>
          <a:stretch/>
        </p:blipFill>
        <p:spPr>
          <a:xfrm>
            <a:off x="3404761" y="3551713"/>
            <a:ext cx="749901" cy="8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1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6181" b="34493"/>
          <a:stretch/>
        </p:blipFill>
        <p:spPr>
          <a:xfrm>
            <a:off x="3321273" y="290300"/>
            <a:ext cx="74990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1"/>
          <p:cNvSpPr txBox="1">
            <a:spLocks noGrp="1"/>
          </p:cNvSpPr>
          <p:nvPr>
            <p:ph type="body" idx="16"/>
          </p:nvPr>
        </p:nvSpPr>
        <p:spPr>
          <a:xfrm>
            <a:off x="4247937" y="1790938"/>
            <a:ext cx="4492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Critic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Less than 60% reviews are positive (3 or less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Work Sans Medium"/>
                <a:ea typeface="Work Sans Medium"/>
                <a:cs typeface="Work Sans Medium"/>
                <a:sym typeface="Work Sans Medium"/>
              </a:rPr>
              <a:t>23% score means 23% of critic reviewers rated the movie 3/5 or lower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0" name="Google Shape;570;p51"/>
          <p:cNvSpPr txBox="1">
            <a:spLocks noGrp="1"/>
          </p:cNvSpPr>
          <p:nvPr>
            <p:ph type="subTitle" idx="4294967295"/>
          </p:nvPr>
        </p:nvSpPr>
        <p:spPr>
          <a:xfrm>
            <a:off x="4247938" y="158743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</a:t>
            </a:r>
            <a:endParaRPr/>
          </a:p>
        </p:txBody>
      </p:sp>
      <p:sp>
        <p:nvSpPr>
          <p:cNvPr id="571" name="Google Shape;571;p51"/>
          <p:cNvSpPr txBox="1">
            <a:spLocks noGrp="1"/>
          </p:cNvSpPr>
          <p:nvPr>
            <p:ph type="body" idx="16"/>
          </p:nvPr>
        </p:nvSpPr>
        <p:spPr>
          <a:xfrm>
            <a:off x="4231087" y="2894888"/>
            <a:ext cx="4492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Audience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60% or more reviews are positive (3.5 or more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Work Sans Medium"/>
                <a:ea typeface="Work Sans Medium"/>
                <a:cs typeface="Work Sans Medium"/>
                <a:sym typeface="Work Sans Medium"/>
              </a:rPr>
              <a:t>85% score means 85% of audience reviewers rated the movie 3.5/5 or higher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2" name="Google Shape;572;p51"/>
          <p:cNvSpPr txBox="1">
            <a:spLocks noGrp="1"/>
          </p:cNvSpPr>
          <p:nvPr>
            <p:ph type="subTitle" idx="4294967295"/>
          </p:nvPr>
        </p:nvSpPr>
        <p:spPr>
          <a:xfrm>
            <a:off x="4231088" y="269138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</a:t>
            </a:r>
            <a:endParaRPr/>
          </a:p>
        </p:txBody>
      </p:sp>
      <p:sp>
        <p:nvSpPr>
          <p:cNvPr id="573" name="Google Shape;573;p51"/>
          <p:cNvSpPr txBox="1">
            <a:spLocks noGrp="1"/>
          </p:cNvSpPr>
          <p:nvPr>
            <p:ph type="body" idx="16"/>
          </p:nvPr>
        </p:nvSpPr>
        <p:spPr>
          <a:xfrm>
            <a:off x="4259387" y="3943950"/>
            <a:ext cx="4492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Audience Reviews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Medium"/>
                <a:ea typeface="Work Sans Medium"/>
                <a:cs typeface="Work Sans Medium"/>
                <a:sym typeface="Work Sans Medium"/>
              </a:rPr>
              <a:t>Less than 60% reviews are positive (3 or less out of 5)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Work Sans Medium"/>
                <a:ea typeface="Work Sans Medium"/>
                <a:cs typeface="Work Sans Medium"/>
                <a:sym typeface="Work Sans Medium"/>
              </a:rPr>
              <a:t>30% score means 30% of audience reviewers rated the movie 3/5 or lower</a:t>
            </a:r>
            <a:endParaRPr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574" name="Google Shape;574;p51"/>
          <p:cNvSpPr txBox="1">
            <a:spLocks noGrp="1"/>
          </p:cNvSpPr>
          <p:nvPr>
            <p:ph type="subTitle" idx="4294967295"/>
          </p:nvPr>
        </p:nvSpPr>
        <p:spPr>
          <a:xfrm>
            <a:off x="4259388" y="374044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STALE</a:t>
            </a:r>
            <a:endParaRPr/>
          </a:p>
        </p:txBody>
      </p:sp>
      <p:sp>
        <p:nvSpPr>
          <p:cNvPr id="575" name="Google Shape;575;p51"/>
          <p:cNvSpPr txBox="1">
            <a:spLocks noGrp="1"/>
          </p:cNvSpPr>
          <p:nvPr>
            <p:ph type="body" idx="1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76" name="Google Shape;576;p51"/>
          <p:cNvSpPr txBox="1">
            <a:spLocks noGrp="1"/>
          </p:cNvSpPr>
          <p:nvPr>
            <p:ph type="body" idx="1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2"/>
          <p:cNvSpPr txBox="1">
            <a:spLocks noGrp="1"/>
          </p:cNvSpPr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582" name="Google Shape;582;p52"/>
          <p:cNvSpPr txBox="1">
            <a:spLocks noGrp="1"/>
          </p:cNvSpPr>
          <p:nvPr>
            <p:ph type="subTitle" idx="3"/>
          </p:nvPr>
        </p:nvSpPr>
        <p:spPr>
          <a:xfrm>
            <a:off x="3410650" y="5513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583" name="Google Shape;583;p52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body" idx="4"/>
          </p:nvPr>
        </p:nvSpPr>
        <p:spPr>
          <a:xfrm>
            <a:off x="3407000" y="2041488"/>
            <a:ext cx="22770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Joined box office and award info to master file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Removed duplicates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Added in missing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86" name="Google Shape;586;p52"/>
          <p:cNvSpPr txBox="1">
            <a:spLocks noGrp="1"/>
          </p:cNvSpPr>
          <p:nvPr>
            <p:ph type="subTitle" idx="6"/>
          </p:nvPr>
        </p:nvSpPr>
        <p:spPr>
          <a:xfrm>
            <a:off x="3410750" y="163104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587" name="Google Shape;587;p52"/>
          <p:cNvSpPr txBox="1">
            <a:spLocks noGrp="1"/>
          </p:cNvSpPr>
          <p:nvPr>
            <p:ph type="body" idx="7"/>
          </p:nvPr>
        </p:nvSpPr>
        <p:spPr>
          <a:xfrm>
            <a:off x="3407000" y="2983725"/>
            <a:ext cx="2277000" cy="134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Split master file into 3 comparison groups according to critic/audience reviews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Data parameters - 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Language: </a:t>
            </a:r>
            <a:r>
              <a:rPr lang="en" sz="1000" b="1">
                <a:solidFill>
                  <a:schemeClr val="lt2"/>
                </a:solidFill>
              </a:rPr>
              <a:t>English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Length: </a:t>
            </a:r>
            <a:r>
              <a:rPr lang="en" sz="1000" b="1">
                <a:solidFill>
                  <a:schemeClr val="lt2"/>
                </a:solidFill>
              </a:rPr>
              <a:t>75+ minutes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Years: </a:t>
            </a:r>
            <a:r>
              <a:rPr lang="en" sz="1000" b="1">
                <a:solidFill>
                  <a:schemeClr val="lt2"/>
                </a:solidFill>
              </a:rPr>
              <a:t>1940-2022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Total </a:t>
            </a:r>
            <a:r>
              <a:rPr lang="en" sz="1000" b="1">
                <a:solidFill>
                  <a:schemeClr val="lt2"/>
                </a:solidFill>
              </a:rPr>
              <a:t>14,475 movies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588" name="Google Shape;588;p52"/>
          <p:cNvSpPr txBox="1">
            <a:spLocks noGrp="1"/>
          </p:cNvSpPr>
          <p:nvPr>
            <p:ph type="subTitle" idx="9"/>
          </p:nvPr>
        </p:nvSpPr>
        <p:spPr>
          <a:xfrm>
            <a:off x="3410750" y="269328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589" name="Google Shape;589;p52"/>
          <p:cNvSpPr txBox="1">
            <a:spLocks noGrp="1"/>
          </p:cNvSpPr>
          <p:nvPr>
            <p:ph type="body" idx="16"/>
          </p:nvPr>
        </p:nvSpPr>
        <p:spPr>
          <a:xfrm>
            <a:off x="3406738" y="944750"/>
            <a:ext cx="22875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Rotten Tomatoes master file from 3 individual datasets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dataset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Academy Awards dataset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90" name="Google Shape;590;p52"/>
          <p:cNvSpPr txBox="1">
            <a:spLocks noGrp="1"/>
          </p:cNvSpPr>
          <p:nvPr>
            <p:ph type="body" idx="14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591" name="Google Shape;591;p52"/>
          <p:cNvSpPr txBox="1">
            <a:spLocks noGrp="1"/>
          </p:cNvSpPr>
          <p:nvPr>
            <p:ph type="body" idx="1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592" name="Google Shape;592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5815" t="33378" r="7684" b="34493"/>
          <a:stretch/>
        </p:blipFill>
        <p:spPr>
          <a:xfrm>
            <a:off x="7751832" y="710603"/>
            <a:ext cx="839134" cy="9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 txBox="1"/>
          <p:nvPr/>
        </p:nvSpPr>
        <p:spPr>
          <a:xfrm>
            <a:off x="7519200" y="1488525"/>
            <a:ext cx="13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Stale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4" name="Google Shape;594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23833" t="33378" r="58090" b="34493"/>
          <a:stretch/>
        </p:blipFill>
        <p:spPr>
          <a:xfrm>
            <a:off x="7774919" y="2052582"/>
            <a:ext cx="781213" cy="78123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7667220" y="2710492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Splat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6" name="Google Shape;596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6728398" y="3203763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2"/>
          <p:cNvSpPr txBox="1"/>
          <p:nvPr/>
        </p:nvSpPr>
        <p:spPr>
          <a:xfrm>
            <a:off x="6612575" y="3883863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Fresh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598" name="Google Shape;598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6754690" y="20255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2"/>
          <p:cNvSpPr txBox="1"/>
          <p:nvPr/>
        </p:nvSpPr>
        <p:spPr>
          <a:xfrm>
            <a:off x="6516563" y="2710500"/>
            <a:ext cx="115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Hot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00" name="Google Shape;600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7867752" y="3200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2"/>
          <p:cNvSpPr txBox="1"/>
          <p:nvPr/>
        </p:nvSpPr>
        <p:spPr>
          <a:xfrm>
            <a:off x="7629625" y="3885000"/>
            <a:ext cx="115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 Hot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02" name="Google Shape;602;p52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6714623" y="808425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2"/>
          <p:cNvSpPr txBox="1"/>
          <p:nvPr/>
        </p:nvSpPr>
        <p:spPr>
          <a:xfrm>
            <a:off x="6598800" y="1488525"/>
            <a:ext cx="99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 Fresh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04" name="Google Shape;604;p52"/>
          <p:cNvSpPr txBox="1">
            <a:spLocks noGrp="1"/>
          </p:cNvSpPr>
          <p:nvPr>
            <p:ph type="subTitle" idx="3"/>
          </p:nvPr>
        </p:nvSpPr>
        <p:spPr>
          <a:xfrm>
            <a:off x="6378325" y="5513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GROUPS</a:t>
            </a:r>
            <a:endParaRPr/>
          </a:p>
        </p:txBody>
      </p:sp>
      <p:sp>
        <p:nvSpPr>
          <p:cNvPr id="605" name="Google Shape;605;p52"/>
          <p:cNvSpPr txBox="1"/>
          <p:nvPr/>
        </p:nvSpPr>
        <p:spPr>
          <a:xfrm>
            <a:off x="6256300" y="1197800"/>
            <a:ext cx="3282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1.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2.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3.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>
            <a:spLocks noGrp="1"/>
          </p:cNvSpPr>
          <p:nvPr>
            <p:ph type="title"/>
          </p:nvPr>
        </p:nvSpPr>
        <p:spPr>
          <a:xfrm>
            <a:off x="440663" y="612669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PROCESS</a:t>
            </a:r>
            <a:endParaRPr/>
          </a:p>
        </p:txBody>
      </p:sp>
      <p:sp>
        <p:nvSpPr>
          <p:cNvPr id="611" name="Google Shape;611;p53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12" name="Google Shape;612;p53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3" name="Google Shape;613;p53"/>
          <p:cNvSpPr txBox="1">
            <a:spLocks noGrp="1"/>
          </p:cNvSpPr>
          <p:nvPr>
            <p:ph type="body" idx="14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14" name="Google Shape;614;p53"/>
          <p:cNvSpPr txBox="1">
            <a:spLocks noGrp="1"/>
          </p:cNvSpPr>
          <p:nvPr>
            <p:ph type="body" idx="15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pic>
        <p:nvPicPr>
          <p:cNvPr id="615" name="Google Shape;615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6728398" y="3203763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3"/>
          <p:cNvSpPr txBox="1"/>
          <p:nvPr/>
        </p:nvSpPr>
        <p:spPr>
          <a:xfrm>
            <a:off x="6612575" y="3883863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17" name="Google Shape;617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7867752" y="320008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7629625" y="388500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19" name="Google Shape;619;p53"/>
          <p:cNvSpPr txBox="1">
            <a:spLocks noGrp="1"/>
          </p:cNvSpPr>
          <p:nvPr>
            <p:ph type="subTitle" idx="3"/>
          </p:nvPr>
        </p:nvSpPr>
        <p:spPr>
          <a:xfrm>
            <a:off x="6378325" y="5513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GROUPS</a:t>
            </a:r>
            <a:endParaRPr/>
          </a:p>
        </p:txBody>
      </p:sp>
      <p:sp>
        <p:nvSpPr>
          <p:cNvPr id="620" name="Google Shape;620;p53"/>
          <p:cNvSpPr txBox="1"/>
          <p:nvPr/>
        </p:nvSpPr>
        <p:spPr>
          <a:xfrm>
            <a:off x="6256300" y="1197800"/>
            <a:ext cx="3282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1.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2.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3.</a:t>
            </a:r>
            <a:endParaRPr sz="1100">
              <a:solidFill>
                <a:schemeClr val="lt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21" name="Google Shape;621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59252" t="33288" r="25859" b="34583"/>
          <a:stretch/>
        </p:blipFill>
        <p:spPr>
          <a:xfrm>
            <a:off x="7301115" y="2028838"/>
            <a:ext cx="676656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 txBox="1"/>
          <p:nvPr/>
        </p:nvSpPr>
        <p:spPr>
          <a:xfrm>
            <a:off x="7062988" y="2713750"/>
            <a:ext cx="1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Audience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pic>
        <p:nvPicPr>
          <p:cNvPr id="623" name="Google Shape;623;p53" title="8e4ea2b6-2097-4eea-a660-3a6ecd064a99.png"/>
          <p:cNvPicPr preferRelativeResize="0"/>
          <p:nvPr/>
        </p:nvPicPr>
        <p:blipFill rotWithShape="1">
          <a:blip r:embed="rId3">
            <a:alphaModFix/>
          </a:blip>
          <a:srcRect l="7317" t="33378" r="75982" b="34493"/>
          <a:stretch/>
        </p:blipFill>
        <p:spPr>
          <a:xfrm>
            <a:off x="7256973" y="882900"/>
            <a:ext cx="758951" cy="8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3"/>
          <p:cNvSpPr txBox="1"/>
          <p:nvPr/>
        </p:nvSpPr>
        <p:spPr>
          <a:xfrm>
            <a:off x="7141150" y="1563000"/>
            <a:ext cx="99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Critic</a:t>
            </a:r>
            <a:endParaRPr sz="1200">
              <a:solidFill>
                <a:schemeClr val="accen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25" name="Google Shape;625;p53"/>
          <p:cNvSpPr/>
          <p:nvPr/>
        </p:nvSpPr>
        <p:spPr>
          <a:xfrm>
            <a:off x="7534656" y="3524025"/>
            <a:ext cx="290700" cy="276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3"/>
          </p:nvPr>
        </p:nvSpPr>
        <p:spPr>
          <a:xfrm>
            <a:off x="3410650" y="55139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627" name="Google Shape;627;p53"/>
          <p:cNvSpPr txBox="1">
            <a:spLocks noGrp="1"/>
          </p:cNvSpPr>
          <p:nvPr>
            <p:ph type="body" idx="4"/>
          </p:nvPr>
        </p:nvSpPr>
        <p:spPr>
          <a:xfrm>
            <a:off x="3407000" y="2041488"/>
            <a:ext cx="22770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Joined box office and award info to master file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Removed duplicates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Added in missing data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628" name="Google Shape;628;p53"/>
          <p:cNvSpPr txBox="1">
            <a:spLocks noGrp="1"/>
          </p:cNvSpPr>
          <p:nvPr>
            <p:ph type="subTitle" idx="6"/>
          </p:nvPr>
        </p:nvSpPr>
        <p:spPr>
          <a:xfrm>
            <a:off x="3410750" y="1631049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629" name="Google Shape;629;p53"/>
          <p:cNvSpPr txBox="1">
            <a:spLocks noGrp="1"/>
          </p:cNvSpPr>
          <p:nvPr>
            <p:ph type="body" idx="7"/>
          </p:nvPr>
        </p:nvSpPr>
        <p:spPr>
          <a:xfrm>
            <a:off x="3407000" y="2983725"/>
            <a:ext cx="2277000" cy="134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Split master file into 3 comparison groups according to critic/audience reviews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Data parameters - </a:t>
            </a:r>
            <a:endParaRPr sz="1000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Language: </a:t>
            </a:r>
            <a:r>
              <a:rPr lang="en" sz="1000" b="1">
                <a:solidFill>
                  <a:schemeClr val="lt2"/>
                </a:solidFill>
              </a:rPr>
              <a:t>English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Length: </a:t>
            </a:r>
            <a:r>
              <a:rPr lang="en" sz="1000" b="1">
                <a:solidFill>
                  <a:schemeClr val="lt2"/>
                </a:solidFill>
              </a:rPr>
              <a:t>75+ minutes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Years: </a:t>
            </a:r>
            <a:r>
              <a:rPr lang="en" sz="1000" b="1">
                <a:solidFill>
                  <a:schemeClr val="lt2"/>
                </a:solidFill>
              </a:rPr>
              <a:t>1940-2022</a:t>
            </a:r>
            <a:endParaRPr sz="1000" b="1">
              <a:solidFill>
                <a:schemeClr val="lt2"/>
              </a:solidFill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</a:pPr>
            <a:r>
              <a:rPr lang="en" sz="1000">
                <a:solidFill>
                  <a:schemeClr val="lt2"/>
                </a:solidFill>
              </a:rPr>
              <a:t>Total </a:t>
            </a:r>
            <a:r>
              <a:rPr lang="en" sz="1000" b="1">
                <a:solidFill>
                  <a:schemeClr val="lt2"/>
                </a:solidFill>
              </a:rPr>
              <a:t>14,475 movies</a:t>
            </a:r>
            <a:endParaRPr sz="1000" b="1">
              <a:solidFill>
                <a:schemeClr val="lt2"/>
              </a:solidFill>
            </a:endParaRPr>
          </a:p>
        </p:txBody>
      </p:sp>
      <p:sp>
        <p:nvSpPr>
          <p:cNvPr id="630" name="Google Shape;630;p53"/>
          <p:cNvSpPr txBox="1">
            <a:spLocks noGrp="1"/>
          </p:cNvSpPr>
          <p:nvPr>
            <p:ph type="subTitle" idx="9"/>
          </p:nvPr>
        </p:nvSpPr>
        <p:spPr>
          <a:xfrm>
            <a:off x="3410750" y="2693287"/>
            <a:ext cx="22836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631" name="Google Shape;631;p53"/>
          <p:cNvSpPr txBox="1">
            <a:spLocks noGrp="1"/>
          </p:cNvSpPr>
          <p:nvPr>
            <p:ph type="body" idx="16"/>
          </p:nvPr>
        </p:nvSpPr>
        <p:spPr>
          <a:xfrm>
            <a:off x="3406738" y="944750"/>
            <a:ext cx="22875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Rotten Tomatoes master file from 3 individual datasets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Box Office dataset</a:t>
            </a: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Academy Awards dataset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>
            <a:spLocks noGrp="1"/>
          </p:cNvSpPr>
          <p:nvPr>
            <p:ph type="title" idx="2"/>
          </p:nvPr>
        </p:nvSpPr>
        <p:spPr>
          <a:xfrm>
            <a:off x="783675" y="1937719"/>
            <a:ext cx="7837500" cy="99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37" name="Google Shape;637;p54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38" name="Google Shape;638;p54"/>
          <p:cNvSpPr txBox="1">
            <a:spLocks noGrp="1"/>
          </p:cNvSpPr>
          <p:nvPr>
            <p:ph type="title"/>
          </p:nvPr>
        </p:nvSpPr>
        <p:spPr>
          <a:xfrm>
            <a:off x="783675" y="193215"/>
            <a:ext cx="7837500" cy="180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39" name="Google Shape;639;p54" title="442828f0-cb58-4684-bb81-b3bc0a2d9c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5824" y="3663475"/>
            <a:ext cx="1029726" cy="9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4"/>
          <p:cNvSpPr txBox="1">
            <a:spLocks noGrp="1"/>
          </p:cNvSpPr>
          <p:nvPr>
            <p:ph type="body" idx="3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41" name="Google Shape;641;p54"/>
          <p:cNvSpPr txBox="1">
            <a:spLocks noGrp="1"/>
          </p:cNvSpPr>
          <p:nvPr>
            <p:ph type="body" idx="4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/>
          <p:nvPr/>
        </p:nvSpPr>
        <p:spPr>
          <a:xfrm>
            <a:off x="4173606" y="2515497"/>
            <a:ext cx="4569600" cy="2000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7" name="Google Shape;647;p55" title="rt_high_audience_theater_years_p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509" y="2590477"/>
            <a:ext cx="4407106" cy="184013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5"/>
          <p:cNvSpPr/>
          <p:nvPr/>
        </p:nvSpPr>
        <p:spPr>
          <a:xfrm>
            <a:off x="4175850" y="440762"/>
            <a:ext cx="4569600" cy="2000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49" name="Google Shape;649;p55" title="rt_high_critic_theater_years_pc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497" y="520975"/>
            <a:ext cx="4407106" cy="184013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51" name="Google Shape;651;p55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52" name="Google Shape;652;p55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Has the divergence between critic and audience reviews increased over time?</a:t>
            </a:r>
            <a:endParaRPr sz="1800"/>
          </a:p>
        </p:txBody>
      </p:sp>
      <p:sp>
        <p:nvSpPr>
          <p:cNvPr id="653" name="Google Shape;653;p55"/>
          <p:cNvSpPr/>
          <p:nvPr/>
        </p:nvSpPr>
        <p:spPr>
          <a:xfrm>
            <a:off x="10053575" y="3002379"/>
            <a:ext cx="273000" cy="14631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4" name="Google Shape;654;p55"/>
          <p:cNvSpPr txBox="1">
            <a:spLocks noGrp="1"/>
          </p:cNvSpPr>
          <p:nvPr>
            <p:ph type="body" idx="6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55" name="Google Shape;655;p55"/>
          <p:cNvSpPr txBox="1">
            <a:spLocks noGrp="1"/>
          </p:cNvSpPr>
          <p:nvPr>
            <p:ph type="body" idx="7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656" name="Google Shape;656;p55"/>
          <p:cNvSpPr txBox="1">
            <a:spLocks noGrp="1"/>
          </p:cNvSpPr>
          <p:nvPr>
            <p:ph type="body" idx="4294967295"/>
          </p:nvPr>
        </p:nvSpPr>
        <p:spPr>
          <a:xfrm>
            <a:off x="449575" y="2002536"/>
            <a:ext cx="2266500" cy="228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The percentage of movies in both</a:t>
            </a:r>
            <a:r>
              <a:rPr lang="en" sz="1000" b="1">
                <a:solidFill>
                  <a:schemeClr val="lt2"/>
                </a:solidFill>
              </a:rPr>
              <a:t> Critic Fresh </a:t>
            </a:r>
            <a:r>
              <a:rPr lang="en" sz="1000">
                <a:solidFill>
                  <a:schemeClr val="lt2"/>
                </a:solidFill>
              </a:rPr>
              <a:t>and </a:t>
            </a:r>
            <a:r>
              <a:rPr lang="en" sz="1000" b="1">
                <a:solidFill>
                  <a:schemeClr val="lt2"/>
                </a:solidFill>
              </a:rPr>
              <a:t>Audience Hot </a:t>
            </a:r>
            <a:r>
              <a:rPr lang="en" sz="1000">
                <a:solidFill>
                  <a:schemeClr val="lt2"/>
                </a:solidFill>
              </a:rPr>
              <a:t>have </a:t>
            </a:r>
            <a:r>
              <a:rPr lang="en" sz="1000" b="1">
                <a:solidFill>
                  <a:schemeClr val="lt2"/>
                </a:solidFill>
              </a:rPr>
              <a:t>upward trajectories</a:t>
            </a:r>
            <a:r>
              <a:rPr lang="en" sz="1000">
                <a:solidFill>
                  <a:schemeClr val="lt2"/>
                </a:solidFill>
              </a:rPr>
              <a:t> from 1990s onward</a:t>
            </a:r>
            <a:endParaRPr sz="10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More data needed</a:t>
            </a:r>
            <a:r>
              <a:rPr lang="en" sz="1000">
                <a:solidFill>
                  <a:schemeClr val="lt2"/>
                </a:solidFill>
              </a:rPr>
              <a:t> to determine if upward percentage trend is changing</a:t>
            </a:r>
            <a:endParaRPr/>
          </a:p>
        </p:txBody>
      </p:sp>
      <p:sp>
        <p:nvSpPr>
          <p:cNvPr id="657" name="Google Shape;657;p55"/>
          <p:cNvSpPr/>
          <p:nvPr/>
        </p:nvSpPr>
        <p:spPr>
          <a:xfrm>
            <a:off x="7076919" y="578966"/>
            <a:ext cx="1092000" cy="15606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8" name="Google Shape;658;p55"/>
          <p:cNvSpPr txBox="1"/>
          <p:nvPr/>
        </p:nvSpPr>
        <p:spPr>
          <a:xfrm>
            <a:off x="7076919" y="578744"/>
            <a:ext cx="10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7% to 20%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(1992-2016)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6456334" y="2659102"/>
            <a:ext cx="1244700" cy="15522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0" name="Google Shape;660;p55"/>
          <p:cNvSpPr txBox="1"/>
          <p:nvPr/>
        </p:nvSpPr>
        <p:spPr>
          <a:xfrm>
            <a:off x="6456334" y="2644601"/>
            <a:ext cx="124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5% to 24%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(1979-2006)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1" name="Google Shape;661;p55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7317" t="33378" r="76181" b="34493"/>
          <a:stretch/>
        </p:blipFill>
        <p:spPr>
          <a:xfrm>
            <a:off x="3464640" y="1023392"/>
            <a:ext cx="499665" cy="60768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5"/>
          <p:cNvSpPr txBox="1"/>
          <p:nvPr/>
        </p:nvSpPr>
        <p:spPr>
          <a:xfrm>
            <a:off x="3328272" y="1522608"/>
            <a:ext cx="77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Critic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3191400" y="3569588"/>
            <a:ext cx="104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Audience</a:t>
            </a:r>
            <a:endParaRPr sz="800">
              <a:solidFill>
                <a:schemeClr val="accen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664" name="Google Shape;664;p55" title="8e4ea2b6-2097-4eea-a660-3a6ecd064a99.png"/>
          <p:cNvPicPr preferRelativeResize="0"/>
          <p:nvPr/>
        </p:nvPicPr>
        <p:blipFill rotWithShape="1">
          <a:blip r:embed="rId5">
            <a:alphaModFix/>
          </a:blip>
          <a:srcRect l="59246" t="33378" r="26547" b="34493"/>
          <a:stretch/>
        </p:blipFill>
        <p:spPr>
          <a:xfrm>
            <a:off x="3428412" y="3063557"/>
            <a:ext cx="515220" cy="65552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5"/>
          <p:cNvSpPr txBox="1"/>
          <p:nvPr/>
        </p:nvSpPr>
        <p:spPr>
          <a:xfrm>
            <a:off x="4173606" y="145981"/>
            <a:ext cx="456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Percentage Movies Released Over Time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/>
          <p:nvPr/>
        </p:nvSpPr>
        <p:spPr>
          <a:xfrm>
            <a:off x="4292725" y="1283400"/>
            <a:ext cx="4590000" cy="2028000"/>
          </a:xfrm>
          <a:prstGeom prst="rect">
            <a:avLst/>
          </a:prstGeom>
          <a:solidFill>
            <a:srgbClr val="FD7F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71" name="Google Shape;671;p56" title="rt_high_high_theater_years_pc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75" y="1380451"/>
            <a:ext cx="4384301" cy="1833878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6"/>
          <p:cNvSpPr txBox="1">
            <a:spLocks noGrp="1"/>
          </p:cNvSpPr>
          <p:nvPr>
            <p:ph type="sldNum" idx="12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73" name="Google Shape;673;p56"/>
          <p:cNvSpPr txBox="1">
            <a:spLocks noGrp="1"/>
          </p:cNvSpPr>
          <p:nvPr>
            <p:ph type="subTitle" idx="1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674" name="Google Shape;674;p56"/>
          <p:cNvSpPr txBox="1">
            <a:spLocks noGrp="1"/>
          </p:cNvSpPr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Q: Has the divergence between critic and audience reviews increased over time?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6"/>
          <p:cNvSpPr txBox="1">
            <a:spLocks noGrp="1"/>
          </p:cNvSpPr>
          <p:nvPr>
            <p:ph type="body" idx="6"/>
          </p:nvPr>
        </p:nvSpPr>
        <p:spPr>
          <a:xfrm>
            <a:off x="3282747" y="4911225"/>
            <a:ext cx="25785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Rotten Tomatoes: Tomatometer vs. Popcornmeter</a:t>
            </a:r>
            <a:endParaRPr/>
          </a:p>
        </p:txBody>
      </p:sp>
      <p:sp>
        <p:nvSpPr>
          <p:cNvPr id="676" name="Google Shape;676;p56"/>
          <p:cNvSpPr txBox="1">
            <a:spLocks noGrp="1"/>
          </p:cNvSpPr>
          <p:nvPr>
            <p:ph type="body" idx="7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Roman, DA14</a:t>
            </a:r>
            <a:endParaRPr/>
          </a:p>
        </p:txBody>
      </p:sp>
      <p:sp>
        <p:nvSpPr>
          <p:cNvPr id="677" name="Google Shape;677;p56"/>
          <p:cNvSpPr txBox="1">
            <a:spLocks noGrp="1"/>
          </p:cNvSpPr>
          <p:nvPr>
            <p:ph type="body" idx="4294967295"/>
          </p:nvPr>
        </p:nvSpPr>
        <p:spPr>
          <a:xfrm>
            <a:off x="449575" y="2002536"/>
            <a:ext cx="2266500" cy="228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Clear downward trend</a:t>
            </a:r>
            <a:r>
              <a:rPr lang="en" sz="1000">
                <a:solidFill>
                  <a:schemeClr val="lt2"/>
                </a:solidFill>
              </a:rPr>
              <a:t> in percentage of movies rated positively by both audiences and critics </a:t>
            </a:r>
            <a:r>
              <a:rPr lang="en" sz="1000" b="1">
                <a:solidFill>
                  <a:schemeClr val="lt2"/>
                </a:solidFill>
              </a:rPr>
              <a:t>until 2014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</a:rPr>
              <a:t>Trend is </a:t>
            </a:r>
            <a:r>
              <a:rPr lang="en" sz="1000" b="1">
                <a:solidFill>
                  <a:schemeClr val="lt2"/>
                </a:solidFill>
              </a:rPr>
              <a:t>reversing </a:t>
            </a:r>
            <a:r>
              <a:rPr lang="en" sz="1000">
                <a:solidFill>
                  <a:schemeClr val="lt2"/>
                </a:solidFill>
              </a:rPr>
              <a:t>in recent years as percentage </a:t>
            </a:r>
            <a:r>
              <a:rPr lang="en" sz="1000" b="1">
                <a:solidFill>
                  <a:schemeClr val="lt2"/>
                </a:solidFill>
              </a:rPr>
              <a:t>began</a:t>
            </a:r>
            <a:r>
              <a:rPr lang="en" sz="1000">
                <a:solidFill>
                  <a:schemeClr val="lt2"/>
                </a:solidFill>
              </a:rPr>
              <a:t> </a:t>
            </a:r>
            <a:r>
              <a:rPr lang="en" sz="1000" b="1">
                <a:solidFill>
                  <a:schemeClr val="lt2"/>
                </a:solidFill>
              </a:rPr>
              <a:t>increasing in 2015</a:t>
            </a:r>
            <a:endParaRPr sz="1000" b="1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</a:pPr>
            <a:r>
              <a:rPr lang="en" sz="1000" b="1">
                <a:solidFill>
                  <a:schemeClr val="lt2"/>
                </a:solidFill>
              </a:rPr>
              <a:t>Critic Fresh + Audience Stale</a:t>
            </a:r>
            <a:r>
              <a:rPr lang="en" sz="1000">
                <a:solidFill>
                  <a:schemeClr val="lt2"/>
                </a:solidFill>
              </a:rPr>
              <a:t> at its </a:t>
            </a:r>
            <a:r>
              <a:rPr lang="en" sz="1000" b="1">
                <a:solidFill>
                  <a:schemeClr val="lt2"/>
                </a:solidFill>
              </a:rPr>
              <a:t>lowest percentage, 28%</a:t>
            </a:r>
            <a:r>
              <a:rPr lang="en" sz="1000">
                <a:solidFill>
                  <a:schemeClr val="lt2"/>
                </a:solidFill>
              </a:rPr>
              <a:t>, is still </a:t>
            </a:r>
            <a:r>
              <a:rPr lang="en" sz="1000" b="1">
                <a:solidFill>
                  <a:schemeClr val="lt2"/>
                </a:solidFill>
              </a:rPr>
              <a:t>higher </a:t>
            </a:r>
            <a:r>
              <a:rPr lang="en" sz="1000">
                <a:solidFill>
                  <a:schemeClr val="lt2"/>
                </a:solidFill>
              </a:rPr>
              <a:t>than </a:t>
            </a:r>
            <a:r>
              <a:rPr lang="en" sz="1000" b="1">
                <a:solidFill>
                  <a:schemeClr val="lt2"/>
                </a:solidFill>
              </a:rPr>
              <a:t>all Critic Fresh and Audience Stale peaks</a:t>
            </a:r>
            <a:endParaRPr sz="10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</p:txBody>
      </p:sp>
      <p:pic>
        <p:nvPicPr>
          <p:cNvPr id="678" name="Google Shape;678;p56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7317" t="33378" r="75982" b="34493"/>
          <a:stretch/>
        </p:blipFill>
        <p:spPr>
          <a:xfrm>
            <a:off x="3084999" y="2010091"/>
            <a:ext cx="449749" cy="4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3042726" y="2415975"/>
            <a:ext cx="534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Critic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80" name="Google Shape;680;p56" title="8e4ea2b6-2097-4eea-a660-3a6ecd064a99.png"/>
          <p:cNvPicPr preferRelativeResize="0"/>
          <p:nvPr/>
        </p:nvPicPr>
        <p:blipFill rotWithShape="1">
          <a:blip r:embed="rId4">
            <a:alphaModFix/>
          </a:blip>
          <a:srcRect l="59252" t="33288" r="25859" b="34583"/>
          <a:stretch/>
        </p:blipFill>
        <p:spPr>
          <a:xfrm>
            <a:off x="3713242" y="2010091"/>
            <a:ext cx="400984" cy="48684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6"/>
          <p:cNvSpPr txBox="1"/>
          <p:nvPr/>
        </p:nvSpPr>
        <p:spPr>
          <a:xfrm>
            <a:off x="3472601" y="2415985"/>
            <a:ext cx="91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rPr>
              <a:t>Audience</a:t>
            </a:r>
            <a:endParaRPr sz="800" b="1">
              <a:solidFill>
                <a:schemeClr val="accen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2" name="Google Shape;682;p56"/>
          <p:cNvSpPr/>
          <p:nvPr/>
        </p:nvSpPr>
        <p:spPr>
          <a:xfrm>
            <a:off x="3548826" y="2215496"/>
            <a:ext cx="172500" cy="1638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4114925" y="654361"/>
            <a:ext cx="455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Percentage Movies Released Over Time</a:t>
            </a:r>
            <a:endParaRPr sz="1000">
              <a:solidFill>
                <a:schemeClr val="dk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684" name="Google Shape;684;p56"/>
          <p:cNvSpPr/>
          <p:nvPr/>
        </p:nvSpPr>
        <p:spPr>
          <a:xfrm>
            <a:off x="8193024" y="1444752"/>
            <a:ext cx="365700" cy="1554600"/>
          </a:xfrm>
          <a:prstGeom prst="rect">
            <a:avLst/>
          </a:prstGeom>
          <a:solidFill>
            <a:srgbClr val="EAB2D7">
              <a:alpha val="43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7197475" y="1413388"/>
            <a:ext cx="103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 from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30% to 52%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(2014-2022)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and Style Guides">
  <a:themeElements>
    <a:clrScheme name="Simple Light">
      <a:dk1>
        <a:srgbClr val="000000"/>
      </a:dk1>
      <a:lt1>
        <a:srgbClr val="FFFFFF"/>
      </a:lt1>
      <a:dk2>
        <a:srgbClr val="B8B8B8"/>
      </a:dk2>
      <a:lt2>
        <a:srgbClr val="646464"/>
      </a:lt2>
      <a:accent1>
        <a:srgbClr val="299B5B"/>
      </a:accent1>
      <a:accent2>
        <a:srgbClr val="F3ECE9"/>
      </a:accent2>
      <a:accent3>
        <a:srgbClr val="01B6E1"/>
      </a:accent3>
      <a:accent4>
        <a:srgbClr val="F6F6F6"/>
      </a:accent4>
      <a:accent5>
        <a:srgbClr val="FFCA08"/>
      </a:accent5>
      <a:accent6>
        <a:srgbClr val="BF003D"/>
      </a:accent6>
      <a:hlink>
        <a:srgbClr val="6287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2124</Words>
  <Application>Microsoft Office PowerPoint</Application>
  <PresentationFormat>On-screen Show (16:9)</PresentationFormat>
  <Paragraphs>559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Work Sans ExtraLight</vt:lpstr>
      <vt:lpstr>Arial</vt:lpstr>
      <vt:lpstr>Work Sans</vt:lpstr>
      <vt:lpstr>Work Sans Medium</vt:lpstr>
      <vt:lpstr>Work Sans ExtraBold</vt:lpstr>
      <vt:lpstr>Work Sans Black</vt:lpstr>
      <vt:lpstr>Brand Style Guides</vt:lpstr>
      <vt:lpstr>Popcornmeter</vt:lpstr>
      <vt:lpstr>TABLE OF CONTENTS</vt:lpstr>
      <vt:lpstr>INTRODUCTION</vt:lpstr>
      <vt:lpstr>ROTTEN TOMATOES SCORING</vt:lpstr>
      <vt:lpstr>DATA ANALYSIS PROCESS</vt:lpstr>
      <vt:lpstr>DATA ANALYSIS PROCESS</vt:lpstr>
      <vt:lpstr>TRENDS</vt:lpstr>
      <vt:lpstr>Q: Has the divergence between critic and audience reviews increased over time?</vt:lpstr>
      <vt:lpstr>Q: Has the divergence between critic and audience reviews increased over time?  </vt:lpstr>
      <vt:lpstr>GENRES</vt:lpstr>
      <vt:lpstr>Q: Which genres are more susceptible to the gap between critic and audience?</vt:lpstr>
      <vt:lpstr>DIRECTORS</vt:lpstr>
      <vt:lpstr>Q: Do critic and audience reviewers favor different directors?</vt:lpstr>
      <vt:lpstr>Q: Do critic and audience reviewers favor different directors?</vt:lpstr>
      <vt:lpstr>Q: Do critic and audience reviewers favor different directors?</vt:lpstr>
      <vt:lpstr>Q: Do critic and audience reviewers favor different directors?</vt:lpstr>
      <vt:lpstr>BOX OFFICE</vt:lpstr>
      <vt:lpstr>Q: Do audience ratings have a stronger correlation to box office numbers?</vt:lpstr>
      <vt:lpstr>AWARDS</vt:lpstr>
      <vt:lpstr>Q: Do critic ratings have a stronger correlation to awards won?</vt:lpstr>
      <vt:lpstr>Q: Do critic ratings have a stronger correlation to awards won?</vt:lpstr>
      <vt:lpstr>Q: Do critic ratings have a stronger correlation to awards won?</vt:lpstr>
      <vt:lpstr>Q: Do critic ratings have a stronger correlation to awards won?</vt:lpstr>
      <vt:lpstr>CONCLUSION</vt:lpstr>
      <vt:lpstr>SUMMARY</vt:lpstr>
      <vt:lpstr>SELECTING MOVIES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Amanda Roman</cp:lastModifiedBy>
  <cp:revision>1</cp:revision>
  <dcterms:modified xsi:type="dcterms:W3CDTF">2025-06-25T02:08:29Z</dcterms:modified>
</cp:coreProperties>
</file>